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328" r:id="rId2"/>
    <p:sldId id="448" r:id="rId3"/>
    <p:sldId id="449" r:id="rId4"/>
    <p:sldId id="450" r:id="rId5"/>
    <p:sldId id="487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2" r:id="rId17"/>
    <p:sldId id="461" r:id="rId18"/>
    <p:sldId id="464" r:id="rId19"/>
    <p:sldId id="463" r:id="rId20"/>
    <p:sldId id="467" r:id="rId21"/>
    <p:sldId id="465" r:id="rId22"/>
    <p:sldId id="466" r:id="rId23"/>
    <p:sldId id="486" r:id="rId24"/>
    <p:sldId id="468" r:id="rId25"/>
    <p:sldId id="469" r:id="rId26"/>
    <p:sldId id="471" r:id="rId27"/>
    <p:sldId id="472" r:id="rId28"/>
    <p:sldId id="473" r:id="rId29"/>
    <p:sldId id="474" r:id="rId30"/>
    <p:sldId id="476" r:id="rId31"/>
    <p:sldId id="475" r:id="rId32"/>
    <p:sldId id="477" r:id="rId33"/>
    <p:sldId id="478" r:id="rId34"/>
    <p:sldId id="480" r:id="rId35"/>
    <p:sldId id="481" r:id="rId36"/>
    <p:sldId id="482" r:id="rId37"/>
    <p:sldId id="483" r:id="rId38"/>
    <p:sldId id="485" r:id="rId39"/>
    <p:sldId id="447" r:id="rId40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CECEF"/>
    <a:srgbClr val="941651"/>
    <a:srgbClr val="008F00"/>
    <a:srgbClr val="638A67"/>
    <a:srgbClr val="108B00"/>
    <a:srgbClr val="FEDFFF"/>
    <a:srgbClr val="F8AAF0"/>
    <a:srgbClr val="9DEBEB"/>
    <a:srgbClr val="F2D8CA"/>
    <a:srgbClr val="296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6"/>
    <p:restoredTop sz="91463"/>
  </p:normalViewPr>
  <p:slideViewPr>
    <p:cSldViewPr>
      <p:cViewPr varScale="1">
        <p:scale>
          <a:sx n="75" d="100"/>
          <a:sy n="75" d="100"/>
        </p:scale>
        <p:origin x="1960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1">
            <a:extLst>
              <a:ext uri="{FF2B5EF4-FFF2-40B4-BE49-F238E27FC236}">
                <a16:creationId xmlns:a16="http://schemas.microsoft.com/office/drawing/2014/main" id="{D04D48EB-AAEB-2C41-BA55-D524DCCB2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altLang="en-US" sz="1800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F0D578D-483F-5C40-BF5F-D2E0CC42D26C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02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A913130-875E-8448-8F58-F7CE69B0E2D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1" name="Rectangle 4">
            <a:extLst>
              <a:ext uri="{FF2B5EF4-FFF2-40B4-BE49-F238E27FC236}">
                <a16:creationId xmlns:a16="http://schemas.microsoft.com/office/drawing/2014/main" id="{0C48EBDA-0196-2147-A3CF-AFBD36CAC33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2757CE17-7273-E348-95A5-F5705E87B1B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4FCF0228-C26A-0644-8EA8-8D9E092B184B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8685213"/>
            <a:ext cx="2970213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7A4FCDFE-A860-E148-ACDB-4F35E3530C7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748186A-D1B0-814B-B672-A58AA0EADE5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Edits to here 2024.02.17 1537 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A748186A-D1B0-814B-B672-A58AA0EADE59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9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may express some condemnation of conflict between nations, as it is during the decade before WWI.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A748186A-D1B0-814B-B672-A58AA0EADE59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3606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Reminiscent of description of special eclipse light by William Wordsworth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A748186A-D1B0-814B-B672-A58AA0EADE59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8228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0EC9E-5FB2-B74B-B64A-613C8606593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17CB7-A94C-FD42-8055-AA0DA3D0083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B328D-F70A-1D42-836A-968097DE675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BB39A-B0F2-2D4F-88A3-02FE75792BD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241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770A8-BBB3-1E47-8663-F27F7A837F5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43224A-4664-3C46-93C7-EEADC4F800C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53F34-B526-E14C-8EDB-C3F0BEE36BE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59DB7-4EDE-5142-A699-B01F42EAFD9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3109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8588"/>
            <a:ext cx="2055813" cy="5995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8588"/>
            <a:ext cx="6019800" cy="5995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290F7-5012-3B4A-9533-20FE5435EEF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25166-CE17-B541-BD30-E5CDF516CFF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443E08-2632-2540-A0C6-11584A1D39B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9A082-8372-2F4D-9F49-CF540742407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33121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DAE2A11-24AF-FE4C-90CA-C3E5CF2CB04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ADB511E-1CE5-C846-A788-2304A2DF820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6CA5DC1-0250-4647-BD36-8FE4E71B66E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D3E7C-3818-AB4D-AA89-18C27B2C12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535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8BB2C6-AE7D-BD46-AD44-3F35D786BA5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9A83E-AE92-8B4A-8B41-F300B00676C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8C006D-9F6C-C443-9D29-402E453B07A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D699D8-69C2-D44B-8DC3-441DE382107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564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367F89-F53D-CA4D-A674-53CC017605B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086E0-D9B5-DF47-A05F-67DA3291ED7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6C801-ABCA-4546-8A98-D5BD7FE2E16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B24C1-1475-C54B-82D3-97C67530223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510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853F775-2C1A-D84D-87B8-62D72D9CF5B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349CC5F-82C0-B942-9934-4654A2415B9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44EC8BF-E0F0-254E-9759-919B1A94884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9CCDB-B9DF-3041-809F-D7F44130C64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307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B0A5756-6DE8-414B-995B-8B2F72286EA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9270869-FB2D-4E49-9A1B-6973690FE5F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2E523A8-20DF-6944-AFBE-913FABEEE82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BC80C-2D4B-2F41-9246-93334E9DCFF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763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D62F3B-05D3-2345-8E23-421785BD6D2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85EA72-A45F-344F-8F04-6DB81E99BD9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E6F6EBE-4C7D-4646-8D2A-1543ABEF6BD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23EE2-493C-374D-8A2A-FDB84CE44A7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25696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EF929D9-D585-4F48-8EBB-B3281FAFADA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00A6F6E-1190-C44C-ACBD-6543BD48B36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3740022-0A9B-4941-A9B2-D56CB40C164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A2DE2-6645-6044-B3A6-F0624AC8053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6684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A7A9B4-88ED-AE42-950F-5E0BD3DF5EB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C32328B-5D73-2546-9E7A-36089EEECA9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73E1F2D-5A96-954E-8E64-911193D9FD6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A4E5C-28A4-884D-A913-E9CEC21C3F6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2787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54E905E-C003-BA4E-A0F3-766898DF46E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C3E6310-49F4-B742-A225-E3D94A7DB70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57B55C7-F912-CA41-9CAE-E166BD35EE6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5BDC2-2811-4643-B9ED-F052315228F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937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FC00855A-2202-9F49-B575-299BDA9673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AA93755-0617-7F46-92BC-7BE4A7F19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3B653F6-5B12-E84C-BC61-1394D18550A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9EC1C2-0BA4-914B-A3A3-F4683256E1D8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4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EF50BD8-E077-C343-AE87-27580AE7298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658D0BD7-B489-7C44-B9FF-C261A4D4772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defRPr sz="44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defRPr sz="4400">
          <a:solidFill>
            <a:srgbClr val="000000"/>
          </a:solidFill>
          <a:latin typeface="Arial" pitchFamily="-65" charset="0"/>
          <a:ea typeface="ＭＳ Ｐゴシック" charset="0"/>
          <a:cs typeface="DejaVu Sans" charset="0"/>
        </a:defRPr>
      </a:lvl2pPr>
      <a:lvl3pPr algn="ctr" defTabSz="457200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defRPr sz="4400">
          <a:solidFill>
            <a:srgbClr val="000000"/>
          </a:solidFill>
          <a:latin typeface="Arial" pitchFamily="-65" charset="0"/>
          <a:ea typeface="ＭＳ Ｐゴシック" charset="0"/>
          <a:cs typeface="DejaVu Sans" charset="0"/>
        </a:defRPr>
      </a:lvl3pPr>
      <a:lvl4pPr algn="ctr" defTabSz="457200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defRPr sz="4400">
          <a:solidFill>
            <a:srgbClr val="000000"/>
          </a:solidFill>
          <a:latin typeface="Arial" pitchFamily="-65" charset="0"/>
          <a:ea typeface="ＭＳ Ｐゴシック" charset="0"/>
          <a:cs typeface="DejaVu Sans" charset="0"/>
        </a:defRPr>
      </a:lvl4pPr>
      <a:lvl5pPr algn="ctr" defTabSz="457200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defRPr sz="4400">
          <a:solidFill>
            <a:srgbClr val="000000"/>
          </a:solidFill>
          <a:latin typeface="Arial" pitchFamily="-65" charset="0"/>
          <a:ea typeface="ＭＳ Ｐゴシック" charset="0"/>
          <a:cs typeface="DejaVu Sans" charset="0"/>
        </a:defRPr>
      </a:lvl5pPr>
      <a:lvl6pPr marL="457200" algn="ctr" defTabSz="457200" rtl="0" fontAlgn="base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itchFamily="-65" charset="0"/>
        <a:defRPr sz="4400">
          <a:solidFill>
            <a:srgbClr val="000000"/>
          </a:solidFill>
          <a:latin typeface="Arial" pitchFamily="-65" charset="0"/>
          <a:ea typeface="DejaVu Sans" charset="0"/>
          <a:cs typeface="DejaVu Sans" charset="0"/>
        </a:defRPr>
      </a:lvl6pPr>
      <a:lvl7pPr marL="914400" algn="ctr" defTabSz="457200" rtl="0" fontAlgn="base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itchFamily="-65" charset="0"/>
        <a:defRPr sz="4400">
          <a:solidFill>
            <a:srgbClr val="000000"/>
          </a:solidFill>
          <a:latin typeface="Arial" pitchFamily="-65" charset="0"/>
          <a:ea typeface="DejaVu Sans" charset="0"/>
          <a:cs typeface="DejaVu Sans" charset="0"/>
        </a:defRPr>
      </a:lvl7pPr>
      <a:lvl8pPr marL="1371600" algn="ctr" defTabSz="457200" rtl="0" fontAlgn="base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itchFamily="-65" charset="0"/>
        <a:defRPr sz="4400">
          <a:solidFill>
            <a:srgbClr val="000000"/>
          </a:solidFill>
          <a:latin typeface="Arial" pitchFamily="-65" charset="0"/>
          <a:ea typeface="DejaVu Sans" charset="0"/>
          <a:cs typeface="DejaVu Sans" charset="0"/>
        </a:defRPr>
      </a:lvl8pPr>
      <a:lvl9pPr marL="1828800" algn="ctr" defTabSz="457200" rtl="0" fontAlgn="base">
        <a:lnSpc>
          <a:spcPct val="97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itchFamily="-65" charset="0"/>
        <a:defRPr sz="4400">
          <a:solidFill>
            <a:srgbClr val="000000"/>
          </a:solidFill>
          <a:latin typeface="Arial" pitchFamily="-65" charset="0"/>
          <a:ea typeface="DejaVu Sans" charset="0"/>
          <a:cs typeface="DejaVu Sans" charset="0"/>
        </a:defRPr>
      </a:lvl9pPr>
    </p:titleStyle>
    <p:bodyStyle>
      <a:lvl1pPr marL="341313" indent="-341313" algn="l" defTabSz="457200" rtl="0" eaLnBrk="0" fontAlgn="base" hangingPunct="0">
        <a:lnSpc>
          <a:spcPct val="97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1363" indent="-284163" algn="l" defTabSz="457200" rtl="0" eaLnBrk="0" fontAlgn="base" hangingPunct="0">
        <a:lnSpc>
          <a:spcPct val="97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7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7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lnSpc>
          <a:spcPct val="97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65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lnSpc>
          <a:spcPct val="97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65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lnSpc>
          <a:spcPct val="97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65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lnSpc>
          <a:spcPct val="97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65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w-shakespeare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litcharts.com/lit/king-lear/symbols/the-stars-heavens-and-the-go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mdb.com/title/tt0006895/?ref_=tt_mv_clos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shakespeareflix.net/2015/09/seven-times-that-shakespeare-refers-t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mdb.com/title/tt0040416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title/tt004055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LemT1BiEr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pulterproject.northwestern.edu/curations/c1-eclipse-literature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en.wikipedia.org/wiki/The_Fur_Country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Eclipses-What-Everyone-Needs-KnowR/dp/0190902469" TargetMode="External"/><Relationship Id="rId2" Type="http://schemas.openxmlformats.org/officeDocument/2006/relationships/hyperlink" Target="https://en.wikipedia.org/wiki/King_Solomon's_Mi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ustle.com/p/7-eclipses-in-literature-to-help-you-prepare-for-this-rare-astrological-event-7703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bustle.com/p/7-eclipses-in-literature-to-help-you-prepare-for-this-rare-astrological-event-7703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www.bustle.com/p/7-eclipses-in-literature-to-help-you-prepare-for-this-rare-$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bebooks.com/first-edition/Connecticut-Yankee-King-Arthurs-court-Mark/1396718413/bd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inzisong.com/at_a_lunar_eclip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hyperlink" Target="https://www.youtube.com/watch?v=rA-m0FBljik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n.wikipedia.org/wiki/Solar_eclipses_in_fi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ooktopia.com.au/the-secret-mountain-enid-blyton/book/9781841356761.html" TargetMode="Externa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www.bustle.com/p/7-eclipses-in-literature-to-help-you-prepare-for-this-rare-astrological-event-77038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www.bustle.com/p/7-eclipses-in-literature-to-help-you-prepare-for-this-rare-astrological-event-7703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en.wikipedia.org/wiki/A_Fall_of_Moondus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lterproject.northwestern.edu/curations/c1-eclipse-literatur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www.theatlantic.com/science/archive/2017/08/annie-dillards-total-eclipse/536148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en.wikipedia.org/wiki/Solar_eclipses_in_fi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pacedaily.com/reports/Ancient_Eclipses_In_China_999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rbase.com/spitem-1523-1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s://www.bustle.com/p/7-eclipses-in-literature-to-help-you-prepare-for-this-rare-astrological-event-7703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rasesmaspoemas.com/el-eclipse-de-augusto-monterroso-cuento/" TargetMode="External"/><Relationship Id="rId2" Type="http://schemas.openxmlformats.org/officeDocument/2006/relationships/hyperlink" Target="https://en.wikipedia.org/wiki/Solar_eclipses_in_fi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en.wikipedia.org/wiki/Illegal_Alien_(Sawyer_novel)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en.wikipedia.org/wiki/Sunwing_(novel)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very_Soul_a_Star" TargetMode="External"/><Relationship Id="rId2" Type="http://schemas.openxmlformats.org/officeDocument/2006/relationships/hyperlink" Target="https://www.goodreads.com/book/show/3223761-every-soul-a-sta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Strain" TargetMode="External"/><Relationship Id="rId2" Type="http://schemas.openxmlformats.org/officeDocument/2006/relationships/hyperlink" Target="https://www.bustle.com/p/7-eclipses-in-literature-to-help-you-prepare-for-this-rare-astrological-event-7703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reads.com/book/show/13648997-trade-winds-to-meluhha" TargetMode="External"/><Relationship Id="rId2" Type="http://schemas.openxmlformats.org/officeDocument/2006/relationships/hyperlink" Target="https://en.wikipedia.org/wiki/Solar_eclipses_in_fi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inkerviews.com/interviews/an-interview-with-mr-vasant-dave-author-of-trade-winds-of-meluhha/" TargetMode="Externa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amazon.com/Exeligmos-David-Dickinson-ebook/dp/B00JH79DZU/ref=asap_bc?ie=UTF8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goodreads.com/book/show/23848327-jade-dragon-mountai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bustle.com/p/7-eclipses-in-literature-to-help-you-prepare-for-this-rare-astrological-event-7703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en.wikipedia.org/wiki/The_Clou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Socrates_in_a_basket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gcvnQQNzQ4" TargetMode="External"/><Relationship Id="rId2" Type="http://schemas.openxmlformats.org/officeDocument/2006/relationships/hyperlink" Target="https://www.smithsonianmag.com/science-nature/how-scientists-identified-oldest-known-solar-eclipse-bible-180967135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Benjamin_West_-_Joshua_passing_the_River_Jordan_with_the_Ark_of_the_Covenant_-_Google_Art_Project.jpg" TargetMode="Externa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9" y="1981200"/>
            <a:ext cx="7690801" cy="4572000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Ancient texts, including </a:t>
            </a:r>
            <a:r>
              <a:rPr lang="en-US" b="1" dirty="0">
                <a:solidFill>
                  <a:srgbClr val="7030A0"/>
                </a:solidFill>
              </a:rPr>
              <a:t>Bible</a:t>
            </a:r>
          </a:p>
          <a:p>
            <a:r>
              <a:rPr lang="en-US" b="1" dirty="0">
                <a:solidFill>
                  <a:srgbClr val="0070C0"/>
                </a:solidFill>
              </a:rPr>
              <a:t>Shakespeare</a:t>
            </a:r>
          </a:p>
          <a:p>
            <a:r>
              <a:rPr lang="en-US" u="sng" dirty="0">
                <a:solidFill>
                  <a:srgbClr val="C00000"/>
                </a:solidFill>
              </a:rPr>
              <a:t>Poetry</a:t>
            </a:r>
            <a:r>
              <a:rPr lang="en-US" dirty="0"/>
              <a:t>: </a:t>
            </a:r>
            <a:r>
              <a:rPr lang="en-US" i="1" dirty="0"/>
              <a:t>bad omens; unique light</a:t>
            </a:r>
          </a:p>
          <a:p>
            <a:r>
              <a:rPr lang="en-US" dirty="0"/>
              <a:t>Late 19</a:t>
            </a:r>
            <a:r>
              <a:rPr lang="en-US" baseline="30000" dirty="0"/>
              <a:t>th</a:t>
            </a:r>
            <a:r>
              <a:rPr lang="en-US" dirty="0"/>
              <a:t> cent.: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</a:rPr>
              <a:t>science fiction</a:t>
            </a:r>
            <a:r>
              <a:rPr lang="en-US" dirty="0"/>
              <a:t>, </a:t>
            </a:r>
            <a:r>
              <a:rPr lang="en-US" u="sng" dirty="0">
                <a:solidFill>
                  <a:srgbClr val="7030A0"/>
                </a:solidFill>
              </a:rPr>
              <a:t>lost worlds</a:t>
            </a:r>
            <a:r>
              <a:rPr lang="en-US" dirty="0"/>
              <a:t>, </a:t>
            </a:r>
            <a:r>
              <a:rPr lang="en-US" u="sng" dirty="0"/>
              <a:t>time travel</a:t>
            </a:r>
          </a:p>
          <a:p>
            <a:r>
              <a:rPr lang="en-US" dirty="0"/>
              <a:t>20</a:t>
            </a:r>
            <a:r>
              <a:rPr lang="en-US" baseline="30000" dirty="0"/>
              <a:t>th</a:t>
            </a:r>
            <a:r>
              <a:rPr lang="en-US" dirty="0"/>
              <a:t>–21</a:t>
            </a:r>
            <a:r>
              <a:rPr lang="en-US" baseline="30000" dirty="0"/>
              <a:t>st</a:t>
            </a:r>
            <a:r>
              <a:rPr lang="en-US" dirty="0"/>
              <a:t> cent.: science fiction, </a:t>
            </a:r>
            <a:r>
              <a:rPr lang="en-US" u="sng" dirty="0"/>
              <a:t>children’s books</a:t>
            </a:r>
            <a:r>
              <a:rPr lang="en-US" dirty="0"/>
              <a:t>, </a:t>
            </a:r>
            <a:r>
              <a:rPr lang="en-US" u="sng" dirty="0">
                <a:solidFill>
                  <a:srgbClr val="941651"/>
                </a:solidFill>
              </a:rPr>
              <a:t>fantasy</a:t>
            </a:r>
            <a:r>
              <a:rPr lang="en-US" dirty="0"/>
              <a:t>, </a:t>
            </a:r>
            <a:r>
              <a:rPr lang="en-US" u="sng" dirty="0"/>
              <a:t>horror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588"/>
            <a:ext cx="8685213" cy="1471612"/>
          </a:xfrm>
          <a:solidFill>
            <a:srgbClr val="FF0000"/>
          </a:solidFill>
        </p:spPr>
        <p:txBody>
          <a:bodyPr/>
          <a:lstStyle/>
          <a:p>
            <a:r>
              <a:rPr lang="en-US" sz="3200" b="1" dirty="0" err="1"/>
              <a:t>Lec</a:t>
            </a:r>
            <a:r>
              <a:rPr lang="en-US" sz="3200" b="1" dirty="0"/>
              <a:t> 10: A Sampling of  Eclipses in Literature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DE68B-DBC4-8B4D-8F3B-606ED9434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347" y="864394"/>
            <a:ext cx="1921065" cy="2717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EED7F4-6BBE-E646-8B17-992FA61FADFE}"/>
              </a:ext>
            </a:extLst>
          </p:cNvPr>
          <p:cNvSpPr txBox="1"/>
          <p:nvPr/>
        </p:nvSpPr>
        <p:spPr>
          <a:xfrm>
            <a:off x="7010400" y="3733800"/>
            <a:ext cx="19812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Shakespeare, undated, source </a:t>
            </a:r>
            <a:r>
              <a:rPr lang="en-US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68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7" y="1180882"/>
            <a:ext cx="7721600" cy="5378559"/>
          </a:xfrm>
          <a:solidFill>
            <a:srgbClr val="FFFF00"/>
          </a:solidFill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</a:rPr>
              <a:t>Act I, Scene 2: </a:t>
            </a:r>
            <a:r>
              <a:rPr lang="en-US" dirty="0"/>
              <a:t>'Gloucester attributes the </a:t>
            </a:r>
            <a:r>
              <a:rPr lang="en-US" b="1" dirty="0">
                <a:solidFill>
                  <a:srgbClr val="7030A0"/>
                </a:solidFill>
              </a:rPr>
              <a:t>chaos</a:t>
            </a:r>
            <a:r>
              <a:rPr lang="en-US" dirty="0"/>
              <a:t> in Lear's court ... to " </a:t>
            </a:r>
            <a:r>
              <a:rPr lang="en-US" i="1" dirty="0">
                <a:solidFill>
                  <a:srgbClr val="0070C0"/>
                </a:solidFill>
              </a:rPr>
              <a:t>"these late eclipses of the sun and moon"</a:t>
            </a:r>
            <a:r>
              <a:rPr lang="en-US" i="1" dirty="0"/>
              <a:t> </a:t>
            </a:r>
            <a:r>
              <a:rPr lang="en-US" dirty="0"/>
              <a:t>(1.2.109). Edmund then mockingly takes up the theme of </a:t>
            </a:r>
            <a:r>
              <a:rPr lang="en-US" i="1" dirty="0"/>
              <a:t>"</a:t>
            </a:r>
            <a:r>
              <a:rPr lang="en-US" i="1" dirty="0">
                <a:solidFill>
                  <a:srgbClr val="0070C0"/>
                </a:solidFill>
              </a:rPr>
              <a:t>what should follow these eclipses</a:t>
            </a:r>
            <a:r>
              <a:rPr lang="en-US" i="1" dirty="0"/>
              <a:t>”’ </a:t>
            </a:r>
            <a:r>
              <a:rPr lang="en-US" dirty="0"/>
              <a:t>(1.2.148) -- </a:t>
            </a:r>
            <a:r>
              <a:rPr lang="en-US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Richard II, Act 2, scene 4,</a:t>
            </a:r>
            <a:r>
              <a:rPr lang="en-US" dirty="0"/>
              <a:t> </a:t>
            </a:r>
            <a:r>
              <a:rPr lang="en-US" i="1" dirty="0">
                <a:solidFill>
                  <a:srgbClr val="0070C0"/>
                </a:solidFill>
              </a:rPr>
              <a:t>"The </a:t>
            </a:r>
            <a:r>
              <a:rPr lang="en-US" i="1" dirty="0">
                <a:solidFill>
                  <a:srgbClr val="C00000"/>
                </a:solidFill>
              </a:rPr>
              <a:t>pale-faced moon looks bloody</a:t>
            </a:r>
            <a:r>
              <a:rPr lang="en-US" i="1" dirty="0">
                <a:solidFill>
                  <a:srgbClr val="0070C0"/>
                </a:solidFill>
              </a:rPr>
              <a:t> on the Earth, And lean-looked prophets whisper fearful change;” ... "These signs forerun the </a:t>
            </a:r>
            <a:r>
              <a:rPr lang="en-US" i="1" dirty="0">
                <a:solidFill>
                  <a:srgbClr val="C00000"/>
                </a:solidFill>
              </a:rPr>
              <a:t>death or fall of kings</a:t>
            </a:r>
            <a:r>
              <a:rPr lang="en-US" i="1" dirty="0">
                <a:solidFill>
                  <a:srgbClr val="0070C0"/>
                </a:solidFill>
              </a:rPr>
              <a:t>."  </a:t>
            </a:r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600" b="1" dirty="0"/>
              <a:t>1603-06 </a:t>
            </a:r>
            <a:r>
              <a:rPr lang="en-US" sz="3600" b="1" i="1" dirty="0"/>
              <a:t>King Lear</a:t>
            </a:r>
            <a:r>
              <a:rPr lang="en-US" sz="3600" b="1" dirty="0"/>
              <a:t>; c 1606 </a:t>
            </a:r>
            <a:r>
              <a:rPr lang="en-US" sz="3600" b="1" i="1" dirty="0"/>
              <a:t>Richard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9CEAB-CF7C-E541-8297-B6D4D6EC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371600"/>
            <a:ext cx="1507179" cy="2127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E61AC2-C2E6-F349-A2DB-8A82AB85D642}"/>
              </a:ext>
            </a:extLst>
          </p:cNvPr>
          <p:cNvSpPr txBox="1"/>
          <p:nvPr/>
        </p:nvSpPr>
        <p:spPr>
          <a:xfrm>
            <a:off x="7755467" y="3733800"/>
            <a:ext cx="1236133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Frederick </a:t>
            </a:r>
            <a:r>
              <a:rPr lang="en-US" dirty="0" err="1">
                <a:solidFill>
                  <a:srgbClr val="0070C0"/>
                </a:solidFill>
              </a:rPr>
              <a:t>Warde</a:t>
            </a:r>
            <a:r>
              <a:rPr lang="en-US" dirty="0">
                <a:solidFill>
                  <a:srgbClr val="0070C0"/>
                </a:solidFill>
              </a:rPr>
              <a:t> as King Lear, 1916 - </a:t>
            </a:r>
            <a:r>
              <a:rPr lang="en-US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IMDB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3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174640"/>
            <a:ext cx="7950200" cy="5530959"/>
          </a:xfrm>
          <a:solidFill>
            <a:srgbClr val="FFFF00"/>
          </a:solidFill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</a:rPr>
              <a:t>Hamlet, Scene I: </a:t>
            </a:r>
            <a:r>
              <a:rPr lang="en-US" sz="2800" dirty="0"/>
              <a:t>'speculating about the Ghost, Horatio describes the portents that </a:t>
            </a:r>
            <a:r>
              <a:rPr lang="en-US" sz="2800" u="sng" dirty="0"/>
              <a:t>presaged the fall of Julius Caesar</a:t>
            </a:r>
            <a:r>
              <a:rPr lang="en-US" sz="2800" dirty="0"/>
              <a:t>, one of which was a lunar eclipse: </a:t>
            </a:r>
            <a:r>
              <a:rPr lang="en-US" sz="2800" i="1" dirty="0">
                <a:solidFill>
                  <a:srgbClr val="0070C0"/>
                </a:solidFill>
              </a:rPr>
              <a:t>"the moist star / Upon whose influence Neptune's empire stands / Was sick almost to doomsday </a:t>
            </a:r>
            <a:r>
              <a:rPr lang="en-US" sz="2800" i="1" dirty="0">
                <a:solidFill>
                  <a:srgbClr val="C00000"/>
                </a:solidFill>
              </a:rPr>
              <a:t>with eclipse</a:t>
            </a:r>
            <a:r>
              <a:rPr lang="en-US" sz="2800" i="1" dirty="0">
                <a:solidFill>
                  <a:srgbClr val="0070C0"/>
                </a:solidFill>
              </a:rPr>
              <a:t>" </a:t>
            </a:r>
            <a:r>
              <a:rPr lang="en-US" sz="2800" dirty="0"/>
              <a:t>(106.11-13).’ – Robert V. O’Brien </a:t>
            </a:r>
            <a:r>
              <a:rPr lang="en-US" sz="28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2060"/>
              </a:solidFill>
            </a:endParaRP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‘Othello</a:t>
            </a:r>
            <a:r>
              <a:rPr lang="en-US" sz="2800" dirty="0"/>
              <a:t> laments murdering his wife by saying,</a:t>
            </a:r>
          </a:p>
          <a:p>
            <a:pPr lvl="1"/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"Methinks it should be now </a:t>
            </a:r>
            <a:r>
              <a:rPr lang="en-US" sz="2400" i="1" dirty="0">
                <a:solidFill>
                  <a:srgbClr val="C00000"/>
                </a:solidFill>
              </a:rPr>
              <a:t>a huge eclipse / Of sun and moon</a:t>
            </a:r>
            <a:r>
              <a:rPr lang="en-US" sz="2400" i="1" dirty="0">
                <a:solidFill>
                  <a:srgbClr val="0070C0"/>
                </a:solidFill>
              </a:rPr>
              <a:t>, and that the affrighted globe / Should yawn at alteration" </a:t>
            </a:r>
            <a:r>
              <a:rPr lang="en-US" sz="2400" dirty="0"/>
              <a:t>(5.2.108-110).’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600" b="1" i="1" dirty="0"/>
              <a:t>Hamlet ; Othello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810C4-83D9-0640-A275-F3E550A5C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167" y="90489"/>
            <a:ext cx="1746865" cy="162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DA525-BFF5-5640-B2A7-918D37A91DD8}"/>
              </a:ext>
            </a:extLst>
          </p:cNvPr>
          <p:cNvSpPr txBox="1"/>
          <p:nvPr/>
        </p:nvSpPr>
        <p:spPr>
          <a:xfrm>
            <a:off x="7646765" y="1747729"/>
            <a:ext cx="14478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Laurence Olivier in </a:t>
            </a:r>
            <a:r>
              <a:rPr lang="en-US" i="1" dirty="0">
                <a:solidFill>
                  <a:srgbClr val="0070C0"/>
                </a:solidFill>
              </a:rPr>
              <a:t>Hamlet</a:t>
            </a:r>
            <a:r>
              <a:rPr lang="en-US" dirty="0">
                <a:solidFill>
                  <a:srgbClr val="0070C0"/>
                </a:solidFill>
              </a:rPr>
              <a:t>, 1948, </a:t>
            </a:r>
            <a:r>
              <a:rPr lang="en-US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IMDB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4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174640"/>
            <a:ext cx="7264400" cy="5530959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'The witches' brew ingredients in </a:t>
            </a:r>
            <a:r>
              <a:rPr lang="en-US" sz="2800" b="1" dirty="0">
                <a:solidFill>
                  <a:srgbClr val="0070C0"/>
                </a:solidFill>
              </a:rPr>
              <a:t>Macbeth</a:t>
            </a:r>
            <a:r>
              <a:rPr lang="en-US" sz="2800" dirty="0"/>
              <a:t> include </a:t>
            </a:r>
            <a:r>
              <a:rPr lang="en-US" sz="2800" i="1" dirty="0">
                <a:solidFill>
                  <a:srgbClr val="0070C0"/>
                </a:solidFill>
              </a:rPr>
              <a:t>"slips of yew / </a:t>
            </a:r>
            <a:r>
              <a:rPr lang="en-US" sz="2800" i="1" dirty="0">
                <a:solidFill>
                  <a:srgbClr val="C00000"/>
                </a:solidFill>
              </a:rPr>
              <a:t>Silvered in the moon's eclipse</a:t>
            </a:r>
            <a:r>
              <a:rPr lang="en-US" sz="2800" i="1" dirty="0">
                <a:solidFill>
                  <a:srgbClr val="0070C0"/>
                </a:solidFill>
              </a:rPr>
              <a:t>"</a:t>
            </a:r>
            <a:r>
              <a:rPr lang="en-US" sz="2800" dirty="0"/>
              <a:t> (4.1.27-28).’ (O’Brien)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Antony &amp; Cleopatra </a:t>
            </a:r>
            <a:r>
              <a:rPr lang="en-US" sz="2800" dirty="0"/>
              <a:t>-  'After Cleopatra deserts Antony at the Battle of Actium and surrenders to Caesar, Antony says, </a:t>
            </a:r>
            <a:r>
              <a:rPr lang="en-US" sz="2800" i="1" dirty="0">
                <a:solidFill>
                  <a:srgbClr val="0070C0"/>
                </a:solidFill>
              </a:rPr>
              <a:t>"Alack, our </a:t>
            </a:r>
            <a:r>
              <a:rPr lang="en-US" sz="2800" i="1" dirty="0">
                <a:solidFill>
                  <a:srgbClr val="C00000"/>
                </a:solidFill>
              </a:rPr>
              <a:t>terrene moon / Is now eclipsed</a:t>
            </a:r>
            <a:r>
              <a:rPr lang="en-US" sz="2800" i="1" dirty="0">
                <a:solidFill>
                  <a:srgbClr val="0070C0"/>
                </a:solidFill>
              </a:rPr>
              <a:t>, and it portends alone / The </a:t>
            </a:r>
            <a:r>
              <a:rPr lang="en-US" sz="2800" i="1" dirty="0">
                <a:solidFill>
                  <a:srgbClr val="C00000"/>
                </a:solidFill>
              </a:rPr>
              <a:t>fall of Antony</a:t>
            </a:r>
            <a:r>
              <a:rPr lang="en-US" sz="2800" i="1" dirty="0">
                <a:solidFill>
                  <a:srgbClr val="0070C0"/>
                </a:solidFill>
              </a:rPr>
              <a:t>!"</a:t>
            </a:r>
            <a:r>
              <a:rPr lang="en-US" sz="2800" dirty="0"/>
              <a:t> (3.13.156-58) </a:t>
            </a:r>
          </a:p>
          <a:p>
            <a:pPr lvl="1"/>
            <a:r>
              <a:rPr lang="en-US" sz="2400" i="1" dirty="0">
                <a:solidFill>
                  <a:srgbClr val="7030A0"/>
                </a:solidFill>
              </a:rPr>
              <a:t>The "</a:t>
            </a:r>
            <a:r>
              <a:rPr lang="en-US" sz="2400" i="1" dirty="0">
                <a:solidFill>
                  <a:schemeClr val="tx1"/>
                </a:solidFill>
              </a:rPr>
              <a:t>terrene moon</a:t>
            </a:r>
            <a:r>
              <a:rPr lang="en-US" sz="2400" i="1" dirty="0">
                <a:solidFill>
                  <a:srgbClr val="7030A0"/>
                </a:solidFill>
              </a:rPr>
              <a:t>" refers to </a:t>
            </a:r>
            <a:r>
              <a:rPr lang="en-US" sz="2400" i="1" dirty="0">
                <a:solidFill>
                  <a:schemeClr val="tx1"/>
                </a:solidFill>
              </a:rPr>
              <a:t>Cleopatra</a:t>
            </a:r>
            <a:r>
              <a:rPr lang="en-US" sz="2400" i="1" dirty="0">
                <a:solidFill>
                  <a:srgbClr val="7030A0"/>
                </a:solidFill>
              </a:rPr>
              <a:t>, who was considered an avatar of the </a:t>
            </a:r>
            <a:r>
              <a:rPr lang="en-US" sz="2400" i="1" u="sng" dirty="0">
                <a:solidFill>
                  <a:srgbClr val="7030A0"/>
                </a:solidFill>
              </a:rPr>
              <a:t>moon goddess Isis</a:t>
            </a:r>
            <a:r>
              <a:rPr lang="en-US" sz="2400" i="1" dirty="0">
                <a:solidFill>
                  <a:srgbClr val="7030A0"/>
                </a:solidFill>
              </a:rPr>
              <a:t>; the </a:t>
            </a:r>
            <a:r>
              <a:rPr lang="en-US" sz="2400" i="1" u="sng" dirty="0">
                <a:solidFill>
                  <a:schemeClr val="tx1"/>
                </a:solidFill>
              </a:rPr>
              <a:t>eclipse is her defeat</a:t>
            </a:r>
            <a:r>
              <a:rPr lang="en-US" sz="2400" i="1" dirty="0">
                <a:solidFill>
                  <a:srgbClr val="7030A0"/>
                </a:solidFill>
              </a:rPr>
              <a:t>, which portends Antony's.’ (O’Brien)</a:t>
            </a:r>
          </a:p>
          <a:p>
            <a:endParaRPr lang="en-US" sz="2800" i="1" dirty="0">
              <a:solidFill>
                <a:srgbClr val="7030A0"/>
              </a:solidFill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600" b="1" i="1" dirty="0"/>
              <a:t>Macbeth ; Antony &amp; Cleopatra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58D47-D89D-4741-8A14-F7C45EFE7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740" y="1174640"/>
            <a:ext cx="1625817" cy="1644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CCA2D-8278-EA4A-804C-07F621E43F0B}"/>
              </a:ext>
            </a:extLst>
          </p:cNvPr>
          <p:cNvSpPr txBox="1"/>
          <p:nvPr/>
        </p:nvSpPr>
        <p:spPr>
          <a:xfrm>
            <a:off x="7760757" y="2953539"/>
            <a:ext cx="1295400" cy="1477328"/>
          </a:xfrm>
          <a:prstGeom prst="rect">
            <a:avLst/>
          </a:prstGeom>
          <a:solidFill>
            <a:srgbClr val="BCECE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Witches, still from </a:t>
            </a:r>
            <a:r>
              <a:rPr lang="en-US" i="1" dirty="0">
                <a:solidFill>
                  <a:srgbClr val="002060"/>
                </a:solidFill>
              </a:rPr>
              <a:t>Macbeth</a:t>
            </a:r>
            <a:r>
              <a:rPr lang="en-US" dirty="0">
                <a:solidFill>
                  <a:srgbClr val="002060"/>
                </a:solidFill>
              </a:rPr>
              <a:t> (1948) - </a:t>
            </a:r>
            <a:r>
              <a:rPr lang="en-US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IMDB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3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7748"/>
            <a:ext cx="9144000" cy="5617851"/>
          </a:xfrm>
          <a:solidFill>
            <a:srgbClr val="FFFF00"/>
          </a:solidFill>
        </p:spPr>
        <p:txBody>
          <a:bodyPr/>
          <a:lstStyle/>
          <a:p>
            <a:r>
              <a:rPr lang="en-US" u="sng" dirty="0"/>
              <a:t>Sonnet 35</a:t>
            </a:r>
            <a:r>
              <a:rPr lang="en-US" dirty="0"/>
              <a:t>: </a:t>
            </a:r>
            <a:r>
              <a:rPr lang="en-US" dirty="0">
                <a:solidFill>
                  <a:schemeClr val="tx1"/>
                </a:solidFill>
              </a:rPr>
              <a:t>‘forgives his beloved by saying that everything has a bad side,’: </a:t>
            </a:r>
            <a:r>
              <a:rPr lang="en-US" i="1" dirty="0">
                <a:solidFill>
                  <a:srgbClr val="0070C0"/>
                </a:solidFill>
              </a:rPr>
              <a:t>"Clouds and </a:t>
            </a:r>
            <a:r>
              <a:rPr lang="en-US" i="1" dirty="0">
                <a:solidFill>
                  <a:srgbClr val="C00000"/>
                </a:solidFill>
              </a:rPr>
              <a:t>eclipses</a:t>
            </a:r>
            <a:r>
              <a:rPr lang="en-US" i="1" dirty="0">
                <a:solidFill>
                  <a:srgbClr val="0070C0"/>
                </a:solidFill>
              </a:rPr>
              <a:t> stain both moon and sun” </a:t>
            </a:r>
            <a:r>
              <a:rPr lang="en-US" dirty="0"/>
              <a:t>(O’Brien)</a:t>
            </a:r>
          </a:p>
          <a:p>
            <a:r>
              <a:rPr lang="en-US" u="sng" dirty="0"/>
              <a:t>Sonnet 60</a:t>
            </a:r>
            <a:r>
              <a:rPr lang="en-US" dirty="0"/>
              <a:t>: </a:t>
            </a:r>
            <a:r>
              <a:rPr lang="en-US" i="1" dirty="0">
                <a:solidFill>
                  <a:srgbClr val="0070C0"/>
                </a:solidFill>
              </a:rPr>
              <a:t>“Nativity, once in the main of light,</a:t>
            </a:r>
            <a:br>
              <a:rPr lang="en-US" i="1" dirty="0">
                <a:solidFill>
                  <a:srgbClr val="0070C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Crawls to maturity, wherewith being </a:t>
            </a:r>
            <a:r>
              <a:rPr lang="en-US" i="1" dirty="0" err="1">
                <a:solidFill>
                  <a:srgbClr val="0070C0"/>
                </a:solidFill>
              </a:rPr>
              <a:t>crown'd</a:t>
            </a:r>
            <a:r>
              <a:rPr lang="en-US" i="1" dirty="0">
                <a:solidFill>
                  <a:srgbClr val="0070C0"/>
                </a:solidFill>
              </a:rPr>
              <a:t>,</a:t>
            </a:r>
            <a:br>
              <a:rPr lang="en-US" i="1" dirty="0">
                <a:solidFill>
                  <a:srgbClr val="0070C0"/>
                </a:solidFill>
              </a:rPr>
            </a:br>
            <a:r>
              <a:rPr lang="en-US" i="1" dirty="0">
                <a:solidFill>
                  <a:srgbClr val="C00000"/>
                </a:solidFill>
              </a:rPr>
              <a:t>Crooked eclipses</a:t>
            </a:r>
            <a:r>
              <a:rPr lang="en-US" i="1" dirty="0">
                <a:solidFill>
                  <a:srgbClr val="0070C0"/>
                </a:solidFill>
              </a:rPr>
              <a:t> '</a:t>
            </a:r>
            <a:r>
              <a:rPr lang="en-US" i="1" dirty="0" err="1">
                <a:solidFill>
                  <a:srgbClr val="0070C0"/>
                </a:solidFill>
              </a:rPr>
              <a:t>gainst</a:t>
            </a:r>
            <a:r>
              <a:rPr lang="en-US" i="1" dirty="0">
                <a:solidFill>
                  <a:srgbClr val="0070C0"/>
                </a:solidFill>
              </a:rPr>
              <a:t> his glory fight,</a:t>
            </a:r>
            <a:br>
              <a:rPr lang="en-US" i="1" dirty="0">
                <a:solidFill>
                  <a:srgbClr val="0070C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And Time that gave doth now his gift confound.”</a:t>
            </a:r>
          </a:p>
          <a:p>
            <a:r>
              <a:rPr lang="en-US" u="sng" dirty="0"/>
              <a:t>Sonnet 107</a:t>
            </a:r>
            <a:r>
              <a:rPr lang="en-US" dirty="0"/>
              <a:t>: like his love, some things last: </a:t>
            </a:r>
            <a:r>
              <a:rPr lang="en-US" i="1" dirty="0">
                <a:solidFill>
                  <a:srgbClr val="0070C0"/>
                </a:solidFill>
              </a:rPr>
              <a:t>"The mortal </a:t>
            </a:r>
            <a:r>
              <a:rPr lang="en-US" i="1" dirty="0">
                <a:solidFill>
                  <a:srgbClr val="C00000"/>
                </a:solidFill>
              </a:rPr>
              <a:t>moon hath her eclipse </a:t>
            </a:r>
            <a:r>
              <a:rPr lang="en-US" i="1" dirty="0">
                <a:solidFill>
                  <a:srgbClr val="0070C0"/>
                </a:solidFill>
              </a:rPr>
              <a:t>endured."</a:t>
            </a:r>
            <a:r>
              <a:rPr lang="en-US" dirty="0"/>
              <a:t> (O’Brien)</a:t>
            </a:r>
          </a:p>
          <a:p>
            <a:r>
              <a:rPr lang="en-US" b="1" i="1" dirty="0"/>
              <a:t>9’ </a:t>
            </a:r>
            <a:r>
              <a:rPr lang="en-US" b="1" i="1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video, see 1:55-6:26</a:t>
            </a:r>
            <a:r>
              <a:rPr lang="en-US" b="1" i="1" dirty="0"/>
              <a:t> for excerpts</a:t>
            </a:r>
          </a:p>
          <a:p>
            <a:endParaRPr lang="en-US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07952"/>
          </a:xfrm>
          <a:solidFill>
            <a:srgbClr val="FF0000"/>
          </a:solidFill>
        </p:spPr>
        <p:txBody>
          <a:bodyPr/>
          <a:lstStyle/>
          <a:p>
            <a:r>
              <a:rPr lang="en-US" sz="3600" b="1" dirty="0"/>
              <a:t>W. Shakespeare Sonnets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</p:spTree>
    <p:extLst>
      <p:ext uri="{BB962C8B-B14F-4D97-AF65-F5344CB8AC3E}">
        <p14:creationId xmlns:p14="http://schemas.microsoft.com/office/powerpoint/2010/main" val="1125719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66" y="1174641"/>
            <a:ext cx="6423134" cy="5530960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In Book One of </a:t>
            </a:r>
            <a:r>
              <a:rPr lang="en-US" sz="2800" b="1" i="1" dirty="0">
                <a:solidFill>
                  <a:srgbClr val="0070C0"/>
                </a:solidFill>
              </a:rPr>
              <a:t>Paradise Lost</a:t>
            </a:r>
            <a:r>
              <a:rPr lang="en-US" sz="2800" dirty="0"/>
              <a:t>, </a:t>
            </a:r>
            <a:r>
              <a:rPr lang="en-US" sz="2800" u="sng" dirty="0">
                <a:solidFill>
                  <a:srgbClr val="0070C0"/>
                </a:solidFill>
              </a:rPr>
              <a:t>Milton</a:t>
            </a:r>
            <a:r>
              <a:rPr lang="en-US" sz="2800" dirty="0"/>
              <a:t> draws on the traditional interpretation of the solar eclipse as a political portent in a simile describing Satan: (Lara </a:t>
            </a:r>
            <a:r>
              <a:rPr lang="en-US" sz="2800" dirty="0" err="1"/>
              <a:t>Dodds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800" dirty="0"/>
              <a:t>)</a:t>
            </a:r>
          </a:p>
          <a:p>
            <a:r>
              <a:rPr lang="en-US" sz="2800" i="1" dirty="0">
                <a:solidFill>
                  <a:srgbClr val="0070C0"/>
                </a:solidFill>
              </a:rPr>
              <a:t>"As when the Sun new </a:t>
            </a:r>
            <a:r>
              <a:rPr lang="en-US" sz="2800" i="1" dirty="0" err="1">
                <a:solidFill>
                  <a:srgbClr val="0070C0"/>
                </a:solidFill>
              </a:rPr>
              <a:t>ris'n</a:t>
            </a:r>
            <a:r>
              <a:rPr lang="en-US" sz="2800" i="1" dirty="0">
                <a:solidFill>
                  <a:srgbClr val="0070C0"/>
                </a:solidFill>
              </a:rPr>
              <a:t> Looks through the Horizontal misty Air Shorn of his Beams, or from behind the Moon </a:t>
            </a:r>
            <a:r>
              <a:rPr lang="en-US" sz="2800" i="1" dirty="0">
                <a:solidFill>
                  <a:srgbClr val="C00000"/>
                </a:solidFill>
              </a:rPr>
              <a:t>In dim </a:t>
            </a:r>
            <a:r>
              <a:rPr lang="en-US" sz="2800" i="1" dirty="0" err="1">
                <a:solidFill>
                  <a:srgbClr val="C00000"/>
                </a:solidFill>
              </a:rPr>
              <a:t>Eclips</a:t>
            </a:r>
            <a:r>
              <a:rPr lang="en-US" sz="2800" i="1" dirty="0">
                <a:solidFill>
                  <a:srgbClr val="0070C0"/>
                </a:solidFill>
              </a:rPr>
              <a:t> disastrous twilight sheds On half the Nations, and with fear of change Perplexes Monarchs."</a:t>
            </a:r>
            <a:r>
              <a:rPr lang="en-US" sz="2800" dirty="0"/>
              <a:t>  1.591-99</a:t>
            </a:r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65532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600" b="1" dirty="0"/>
              <a:t>1667 J. Milton, </a:t>
            </a:r>
            <a:r>
              <a:rPr lang="en-US" sz="3600" b="1" i="1" dirty="0"/>
              <a:t>Paradise Lost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59DD9-A85A-224F-9E8C-7FA6E623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155" y="685800"/>
            <a:ext cx="2461909" cy="387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7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174641"/>
            <a:ext cx="8839200" cy="5448300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'the </a:t>
            </a:r>
            <a:r>
              <a:rPr lang="en-US" sz="2800" u="sng" dirty="0">
                <a:solidFill>
                  <a:srgbClr val="7030A0"/>
                </a:solidFill>
              </a:rPr>
              <a:t>total solar eclipse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is a metaphor for Samson's </a:t>
            </a:r>
            <a:r>
              <a:rPr lang="en-US" sz="2800" i="1" dirty="0"/>
              <a:t>blindness and his feelings of physical and spiritual isolation</a:t>
            </a:r>
            <a:r>
              <a:rPr lang="en-US" sz="2800" dirty="0"/>
              <a:t> at the beginning of the play:’ (</a:t>
            </a:r>
            <a:r>
              <a:rPr lang="en-US" sz="2800" dirty="0" err="1"/>
              <a:t>Dodds</a:t>
            </a:r>
            <a:r>
              <a:rPr lang="en-US" sz="2800" dirty="0"/>
              <a:t>)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"O dark, dark, dark, amid the blaze of noon,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    Irrecoverably </a:t>
            </a:r>
            <a:r>
              <a:rPr lang="en-US" sz="2000" i="1" dirty="0">
                <a:solidFill>
                  <a:srgbClr val="C00000"/>
                </a:solidFill>
              </a:rPr>
              <a:t>dark, total Eclipse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    Without all hope of day!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    O first created Beam, and thou great Word,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    Let there be light, and light was over all;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    Why am I thus </a:t>
            </a:r>
            <a:r>
              <a:rPr lang="en-US" sz="2000" i="1" dirty="0" err="1">
                <a:solidFill>
                  <a:srgbClr val="0070C0"/>
                </a:solidFill>
              </a:rPr>
              <a:t>bereav'd</a:t>
            </a:r>
            <a:r>
              <a:rPr lang="en-US" sz="2000" i="1" dirty="0">
                <a:solidFill>
                  <a:srgbClr val="0070C0"/>
                </a:solidFill>
              </a:rPr>
              <a:t> thy prime decree?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    The </a:t>
            </a:r>
            <a:r>
              <a:rPr lang="en-US" sz="2000" i="1" dirty="0">
                <a:solidFill>
                  <a:srgbClr val="C00000"/>
                </a:solidFill>
              </a:rPr>
              <a:t>Sun to me is dark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    And silent as the Moon,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    When she deserts the night</a:t>
            </a:r>
          </a:p>
          <a:p>
            <a:r>
              <a:rPr lang="en-US" sz="2000" i="1" dirty="0">
                <a:solidFill>
                  <a:srgbClr val="0070C0"/>
                </a:solidFill>
              </a:rPr>
              <a:t>    Hid in her vacant interlunar cave."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600" b="1" dirty="0"/>
              <a:t>1671, J. Milton, </a:t>
            </a:r>
            <a:r>
              <a:rPr lang="en-US" sz="3600" b="1" i="1" dirty="0"/>
              <a:t>Samson </a:t>
            </a:r>
            <a:r>
              <a:rPr lang="en-US" sz="3600" b="1" i="1" dirty="0" err="1"/>
              <a:t>Agonistes</a:t>
            </a:r>
            <a:r>
              <a:rPr lang="en-US" sz="3600" b="1" i="1" dirty="0"/>
              <a:t> </a:t>
            </a:r>
            <a:r>
              <a:rPr lang="en-US" sz="3600" b="1" dirty="0"/>
              <a:t>80-90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EF6EE-4945-F448-95AF-19EC223B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590800"/>
            <a:ext cx="2748038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69797D-D0ED-9645-9C31-CC749D35D950}"/>
              </a:ext>
            </a:extLst>
          </p:cNvPr>
          <p:cNvSpPr txBox="1"/>
          <p:nvPr/>
        </p:nvSpPr>
        <p:spPr>
          <a:xfrm>
            <a:off x="6479419" y="5707612"/>
            <a:ext cx="21336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Apple Books, 2014</a:t>
            </a:r>
          </a:p>
        </p:txBody>
      </p:sp>
    </p:spTree>
    <p:extLst>
      <p:ext uri="{BB962C8B-B14F-4D97-AF65-F5344CB8AC3E}">
        <p14:creationId xmlns:p14="http://schemas.microsoft.com/office/powerpoint/2010/main" val="178241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59013"/>
          </a:xfrm>
          <a:solidFill>
            <a:srgbClr val="FF0000"/>
          </a:solidFill>
        </p:spPr>
        <p:txBody>
          <a:bodyPr/>
          <a:lstStyle/>
          <a:p>
            <a:r>
              <a:rPr lang="en-US" sz="3200" b="1" dirty="0"/>
              <a:t>1820 W. Wordsworth, </a:t>
            </a:r>
            <a:r>
              <a:rPr lang="en-US" sz="3200" b="1" i="1" dirty="0"/>
              <a:t>The Eclipse of the Sun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B2445-D399-8C40-9A98-D165728B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3566361"/>
            <a:ext cx="1549400" cy="2720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5B1596-BE6F-5C4A-BA1B-2922956B0BBA}"/>
              </a:ext>
            </a:extLst>
          </p:cNvPr>
          <p:cNvSpPr txBox="1"/>
          <p:nvPr/>
        </p:nvSpPr>
        <p:spPr>
          <a:xfrm>
            <a:off x="5753100" y="5871115"/>
            <a:ext cx="274320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</a:rPr>
              <a:t>William Wordsworth, National Portrait Gallery, London (portion)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6262"/>
            <a:ext cx="4799671" cy="4899738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No </a:t>
            </a:r>
            <a:r>
              <a:rPr lang="en-US" sz="1600" dirty="0" err="1"/>
              <a:t>vapour</a:t>
            </a:r>
            <a:r>
              <a:rPr lang="en-US" sz="1600" dirty="0"/>
              <a:t> stretched its wings; no cloud</a:t>
            </a:r>
          </a:p>
          <a:p>
            <a:pPr marL="0" indent="0">
              <a:buNone/>
            </a:pPr>
            <a:r>
              <a:rPr lang="en-US" sz="1600" dirty="0"/>
              <a:t>Cast far or near a murky shroud;</a:t>
            </a:r>
          </a:p>
          <a:p>
            <a:pPr marL="0" indent="0">
              <a:buNone/>
            </a:pPr>
            <a:r>
              <a:rPr lang="en-US" sz="1600" dirty="0"/>
              <a:t>The sky an azure field displayed;</a:t>
            </a:r>
          </a:p>
          <a:p>
            <a:pPr marL="0" indent="0">
              <a:buNone/>
            </a:pPr>
            <a:r>
              <a:rPr lang="en-US" sz="1600" dirty="0" err="1"/>
              <a:t>'Twas</a:t>
            </a:r>
            <a:r>
              <a:rPr lang="en-US" sz="1600" dirty="0"/>
              <a:t> sunlight sheathed and gently charmed,</a:t>
            </a:r>
          </a:p>
          <a:p>
            <a:pPr marL="0" indent="0">
              <a:buNone/>
            </a:pPr>
            <a:r>
              <a:rPr lang="en-US" sz="1600" dirty="0"/>
              <a:t>Of all its sparkling rays disarmed,   </a:t>
            </a:r>
          </a:p>
          <a:p>
            <a:pPr marL="0" indent="0">
              <a:buNone/>
            </a:pPr>
            <a:r>
              <a:rPr lang="en-US" sz="1600" dirty="0"/>
              <a:t>And as in slumber laid: --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Or something night and day between,    </a:t>
            </a:r>
          </a:p>
          <a:p>
            <a:pPr marL="0" indent="0">
              <a:buNone/>
            </a:pPr>
            <a:r>
              <a:rPr lang="en-US" sz="1600" dirty="0"/>
              <a:t>Like moonshine -- but the hue was green;  </a:t>
            </a:r>
          </a:p>
          <a:p>
            <a:pPr marL="0" indent="0">
              <a:buNone/>
            </a:pPr>
            <a:r>
              <a:rPr lang="en-US" sz="1600" dirty="0"/>
              <a:t>Still moonshine, without shadow, spread    </a:t>
            </a:r>
          </a:p>
          <a:p>
            <a:pPr marL="0" indent="0">
              <a:buNone/>
            </a:pPr>
            <a:r>
              <a:rPr lang="en-US" sz="1600" dirty="0"/>
              <a:t>On jutting rock, and </a:t>
            </a:r>
            <a:r>
              <a:rPr lang="en-US" sz="1600" dirty="0" err="1"/>
              <a:t>curvèd</a:t>
            </a:r>
            <a:r>
              <a:rPr lang="en-US" sz="1600" dirty="0"/>
              <a:t> shore,    </a:t>
            </a:r>
          </a:p>
          <a:p>
            <a:pPr marL="0" indent="0">
              <a:buNone/>
            </a:pPr>
            <a:r>
              <a:rPr lang="en-US" sz="1600" dirty="0"/>
              <a:t>Where gazed the Peasant from his door,   </a:t>
            </a:r>
          </a:p>
          <a:p>
            <a:pPr marL="0" indent="0">
              <a:buNone/>
            </a:pPr>
            <a:r>
              <a:rPr lang="en-US" sz="1600" dirty="0"/>
              <a:t> And on the mountain's head.</a:t>
            </a:r>
          </a:p>
          <a:p>
            <a:pPr marL="0" indent="0">
              <a:buNone/>
            </a:pPr>
            <a:r>
              <a:rPr lang="en-US" sz="1600" dirty="0"/>
              <a:t>    . . . . .</a:t>
            </a:r>
            <a:endParaRPr lang="en-US" sz="2800" dirty="0"/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5973D-E75D-6444-BC5A-FB316CE666D6}"/>
              </a:ext>
            </a:extLst>
          </p:cNvPr>
          <p:cNvSpPr txBox="1"/>
          <p:nvPr/>
        </p:nvSpPr>
        <p:spPr>
          <a:xfrm>
            <a:off x="4953000" y="1210775"/>
            <a:ext cx="4038600" cy="22626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Lo! while I speak, the </a:t>
            </a:r>
            <a:r>
              <a:rPr lang="en-US" sz="1600" dirty="0" err="1">
                <a:solidFill>
                  <a:schemeClr val="tx1"/>
                </a:solidFill>
              </a:rPr>
              <a:t>labouring</a:t>
            </a:r>
            <a:r>
              <a:rPr lang="en-US" sz="1600" dirty="0">
                <a:solidFill>
                  <a:schemeClr val="tx1"/>
                </a:solidFill>
              </a:rPr>
              <a:t> Sun   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His glad deliverance has begun:   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The cypress waves its </a:t>
            </a:r>
            <a:r>
              <a:rPr lang="en-US" sz="1600" dirty="0" err="1">
                <a:solidFill>
                  <a:schemeClr val="tx1"/>
                </a:solidFill>
              </a:rPr>
              <a:t>sombre</a:t>
            </a:r>
            <a:r>
              <a:rPr lang="en-US" sz="1600" dirty="0">
                <a:solidFill>
                  <a:schemeClr val="tx1"/>
                </a:solidFill>
              </a:rPr>
              <a:t> plume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More cheerily; and Town and Tower, The vineyard and the Olive bower,   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Their </a:t>
            </a:r>
            <a:r>
              <a:rPr lang="en-US" sz="1600" dirty="0" err="1">
                <a:solidFill>
                  <a:schemeClr val="tx1"/>
                </a:solidFill>
              </a:rPr>
              <a:t>lustre</a:t>
            </a:r>
            <a:r>
              <a:rPr lang="en-US" sz="1600" dirty="0">
                <a:solidFill>
                  <a:schemeClr val="tx1"/>
                </a:solidFill>
              </a:rPr>
              <a:t> re-assume!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8A1F6E-9544-1548-AA3E-F7F85C70A784}"/>
              </a:ext>
            </a:extLst>
          </p:cNvPr>
          <p:cNvSpPr txBox="1"/>
          <p:nvPr/>
        </p:nvSpPr>
        <p:spPr>
          <a:xfrm>
            <a:off x="682083" y="6104477"/>
            <a:ext cx="3200400" cy="646331"/>
          </a:xfrm>
          <a:prstGeom prst="rect">
            <a:avLst/>
          </a:prstGeom>
          <a:solidFill>
            <a:srgbClr val="FEDFFF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A thoughtful description of the light during an eclipse</a:t>
            </a:r>
          </a:p>
        </p:txBody>
      </p:sp>
    </p:spTree>
    <p:extLst>
      <p:ext uri="{BB962C8B-B14F-4D97-AF65-F5344CB8AC3E}">
        <p14:creationId xmlns:p14="http://schemas.microsoft.com/office/powerpoint/2010/main" val="2690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4641"/>
            <a:ext cx="7548028" cy="5530959"/>
          </a:xfrm>
          <a:solidFill>
            <a:srgbClr val="FFFF00"/>
          </a:solidFill>
        </p:spPr>
        <p:txBody>
          <a:bodyPr/>
          <a:lstStyle/>
          <a:p>
            <a:r>
              <a:rPr lang="en-US" b="1" dirty="0"/>
              <a:t>Science Fiction: </a:t>
            </a:r>
            <a:r>
              <a:rPr lang="en-US" dirty="0"/>
              <a:t>“Scientists witness a </a:t>
            </a:r>
            <a:r>
              <a:rPr lang="en-US" u="sng" dirty="0">
                <a:solidFill>
                  <a:srgbClr val="0070C0"/>
                </a:solidFill>
              </a:rPr>
              <a:t>solar eclipse</a:t>
            </a:r>
            <a:r>
              <a:rPr lang="en-US" dirty="0"/>
              <a:t> north of the Arctic Circle in the  summer of 1860.</a:t>
            </a:r>
          </a:p>
          <a:p>
            <a:r>
              <a:rPr lang="en-US" dirty="0"/>
              <a:t>At some point, an earthquake occurs, and from then on, </a:t>
            </a:r>
            <a:r>
              <a:rPr lang="en-US" dirty="0">
                <a:solidFill>
                  <a:srgbClr val="C00000"/>
                </a:solidFill>
              </a:rPr>
              <a:t>laws of physics seem altered</a:t>
            </a:r>
            <a:r>
              <a:rPr lang="en-US" dirty="0"/>
              <a:t> (</a:t>
            </a:r>
            <a:r>
              <a:rPr lang="en-US" i="1" dirty="0"/>
              <a:t>a total eclipse happens to be only partial; tides are not perceived anymore</a:t>
            </a:r>
            <a:r>
              <a:rPr lang="en-US" dirty="0"/>
              <a:t>).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They eventually </a:t>
            </a:r>
            <a:r>
              <a:rPr lang="en-US" dirty="0" err="1">
                <a:solidFill>
                  <a:srgbClr val="7030A0"/>
                </a:solidFill>
              </a:rPr>
              <a:t>realise</a:t>
            </a:r>
            <a:r>
              <a:rPr lang="en-US" dirty="0">
                <a:solidFill>
                  <a:srgbClr val="7030A0"/>
                </a:solidFill>
              </a:rPr>
              <a:t> that they are on an iceberg separated from the sea ice that is drifting south. </a:t>
            </a:r>
            <a:r>
              <a:rPr lang="en-US" dirty="0"/>
              <a:t>…”  </a:t>
            </a:r>
            <a:r>
              <a:rPr lang="en-US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7827428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200" b="1" dirty="0"/>
              <a:t>1873 Jules Verne, </a:t>
            </a:r>
            <a:r>
              <a:rPr lang="en-US" sz="3200" b="1" i="1" dirty="0"/>
              <a:t>The Fur Country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8F301-CA88-574E-81BE-2A181FC1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64" y="838200"/>
            <a:ext cx="1629936" cy="24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33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00040"/>
            <a:ext cx="4419600" cy="5505560"/>
          </a:xfrm>
          <a:solidFill>
            <a:srgbClr val="FFFF00"/>
          </a:solidFill>
        </p:spPr>
        <p:txBody>
          <a:bodyPr/>
          <a:lstStyle/>
          <a:p>
            <a:pPr marL="400050" lvl="1" indent="0">
              <a:buNone/>
            </a:pPr>
            <a:r>
              <a:rPr lang="en-US" b="1" u="sng" dirty="0"/>
              <a:t>More science fiction</a:t>
            </a:r>
            <a:r>
              <a:rPr lang="en-US" b="1" dirty="0"/>
              <a:t>:</a:t>
            </a:r>
          </a:p>
          <a:p>
            <a:pPr marL="400050" lvl="1" indent="0">
              <a:buNone/>
            </a:pPr>
            <a:r>
              <a:rPr lang="en-US" sz="2400" dirty="0"/>
              <a:t>Two men go to the Moon to see a ”terrestrial eclipse”</a:t>
            </a:r>
          </a:p>
          <a:p>
            <a:pPr marL="400050" lvl="1" indent="0">
              <a:buNone/>
            </a:pPr>
            <a:r>
              <a:rPr lang="en-US" sz="2400" dirty="0"/>
              <a:t>-- not as beautiful, because </a:t>
            </a:r>
            <a:r>
              <a:rPr lang="en-US" sz="2400" i="1" dirty="0">
                <a:solidFill>
                  <a:srgbClr val="0070C0"/>
                </a:solidFill>
              </a:rPr>
              <a:t>Earth blocks much of Sun’s corona</a:t>
            </a:r>
          </a:p>
          <a:p>
            <a:pPr marL="400050" lvl="1" indent="0">
              <a:buNone/>
            </a:pPr>
            <a:r>
              <a:rPr lang="en-US" sz="2400" dirty="0"/>
              <a:t>-- illustration definitely misleading</a:t>
            </a:r>
          </a:p>
          <a:p>
            <a:pPr marL="801687" lvl="2" indent="0">
              <a:buNone/>
            </a:pPr>
            <a:r>
              <a:rPr lang="en-US" u="sng" dirty="0">
                <a:solidFill>
                  <a:srgbClr val="C00000"/>
                </a:solidFill>
              </a:rPr>
              <a:t>Corona too bright</a:t>
            </a:r>
          </a:p>
          <a:p>
            <a:pPr marL="801687" lvl="2" indent="0">
              <a:buNone/>
            </a:pPr>
            <a:r>
              <a:rPr lang="en-US" u="sng" dirty="0">
                <a:solidFill>
                  <a:srgbClr val="C00000"/>
                </a:solidFill>
              </a:rPr>
              <a:t>Lunar landscape too bright</a:t>
            </a:r>
          </a:p>
          <a:p>
            <a:pPr marL="801687" lvl="2" indent="0">
              <a:buNone/>
            </a:pPr>
            <a:r>
              <a:rPr lang="en-US" sz="2400" i="1" u="sng" dirty="0">
                <a:solidFill>
                  <a:srgbClr val="7030A0"/>
                </a:solidFill>
              </a:rPr>
              <a:t>-- Still a good portent of Apollo landings!</a:t>
            </a:r>
            <a:endParaRPr lang="en-US" sz="2400" i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200" b="1" dirty="0"/>
              <a:t>1887, Konstantin Tsiolkovsky, </a:t>
            </a:r>
            <a:r>
              <a:rPr lang="en-US" sz="3200" b="1" i="1" dirty="0"/>
              <a:t>On the Moon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7CE9F-F71F-5742-B9E2-99F60BD7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016" y="1200040"/>
            <a:ext cx="3424384" cy="4743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22A69-110C-2542-8841-AF38E40CB006}"/>
              </a:ext>
            </a:extLst>
          </p:cNvPr>
          <p:cNvSpPr txBox="1"/>
          <p:nvPr/>
        </p:nvSpPr>
        <p:spPr>
          <a:xfrm>
            <a:off x="5372100" y="6103927"/>
            <a:ext cx="3048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Illustration by A. Gofman</a:t>
            </a:r>
          </a:p>
        </p:txBody>
      </p:sp>
    </p:spTree>
    <p:extLst>
      <p:ext uri="{BB962C8B-B14F-4D97-AF65-F5344CB8AC3E}">
        <p14:creationId xmlns:p14="http://schemas.microsoft.com/office/powerpoint/2010/main" val="374894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174640"/>
            <a:ext cx="8382000" cy="5683360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One of first English adventure novels set in Africa</a:t>
            </a:r>
          </a:p>
          <a:p>
            <a:pPr marL="400050" lvl="1" indent="0">
              <a:buNone/>
            </a:pPr>
            <a:r>
              <a:rPr lang="en-US" sz="2400" dirty="0"/>
              <a:t>-- </a:t>
            </a:r>
            <a:r>
              <a:rPr lang="en-US" sz="2400" b="1" i="1" dirty="0">
                <a:solidFill>
                  <a:srgbClr val="7030A0"/>
                </a:solidFill>
              </a:rPr>
              <a:t>Genesis of “lost world” literary genre</a:t>
            </a:r>
          </a:p>
          <a:p>
            <a:pPr marL="400050" lvl="1" indent="0">
              <a:buNone/>
            </a:pPr>
            <a:r>
              <a:rPr lang="en-US" sz="2400" dirty="0"/>
              <a:t>-- written in age of discovery of ancient Egypt, Assyria etc.</a:t>
            </a:r>
          </a:p>
          <a:p>
            <a:pPr marL="400050" lvl="1" indent="0">
              <a:buNone/>
            </a:pPr>
            <a:r>
              <a:rPr lang="en-US" sz="2400" dirty="0"/>
              <a:t>-- much fanfare, immediate best-seller</a:t>
            </a:r>
          </a:p>
          <a:p>
            <a:pPr marL="400050" lvl="1" indent="0">
              <a:buNone/>
            </a:pPr>
            <a:r>
              <a:rPr lang="en-US" sz="2400" dirty="0"/>
              <a:t>-- </a:t>
            </a:r>
            <a:r>
              <a:rPr lang="en-US" sz="2400" dirty="0">
                <a:solidFill>
                  <a:srgbClr val="0070C0"/>
                </a:solidFill>
              </a:rPr>
              <a:t>“…a search of an unexplored region of Africa by a group of adventurers … for the missing brother of one of the party. ”</a:t>
            </a:r>
            <a:r>
              <a:rPr lang="en-US" sz="2400" dirty="0"/>
              <a:t>  </a:t>
            </a:r>
            <a:r>
              <a:rPr lang="en-US" sz="24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(Wikipedia)</a:t>
            </a:r>
            <a:endParaRPr lang="en-US" sz="2400" dirty="0">
              <a:solidFill>
                <a:srgbClr val="002060"/>
              </a:solidFill>
            </a:endParaRPr>
          </a:p>
          <a:p>
            <a:r>
              <a:rPr lang="en-US" sz="1800" dirty="0"/>
              <a:t>-- </a:t>
            </a:r>
            <a:r>
              <a:rPr lang="en-US" sz="2400" dirty="0">
                <a:solidFill>
                  <a:srgbClr val="C00000"/>
                </a:solidFill>
              </a:rPr>
              <a:t>used an altered version of the real story of the rescue of Columbus </a:t>
            </a:r>
            <a:r>
              <a:rPr lang="en-US" sz="2000" dirty="0"/>
              <a:t>… </a:t>
            </a:r>
            <a:r>
              <a:rPr lang="en-US" sz="2400" dirty="0"/>
              <a:t>[the explorers] use their foreknowledge of a solar eclipse to claim that they will black out the Sun as proof of their powers</a:t>
            </a:r>
          </a:p>
          <a:p>
            <a:pPr lvl="1"/>
            <a:r>
              <a:rPr lang="en-US" sz="2000" dirty="0"/>
              <a:t>Had scientific errors in 1</a:t>
            </a:r>
            <a:r>
              <a:rPr lang="en-US" sz="2000" baseline="30000" dirty="0"/>
              <a:t>st</a:t>
            </a:r>
            <a:r>
              <a:rPr lang="en-US" sz="2000" dirty="0"/>
              <a:t> edition, fixed subsequently (Frank Close 2019, </a:t>
            </a:r>
            <a:r>
              <a:rPr lang="en-US" sz="2000" i="1" dirty="0"/>
              <a:t>Eclipses - </a:t>
            </a:r>
            <a:r>
              <a:rPr lang="en-US" sz="2000" i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000" dirty="0"/>
              <a:t>)</a:t>
            </a:r>
          </a:p>
          <a:p>
            <a:endParaRPr lang="en-US" sz="2800" dirty="0"/>
          </a:p>
          <a:p>
            <a:pPr marL="400050" lvl="1" indent="0">
              <a:buNone/>
            </a:pPr>
            <a:endParaRPr lang="en-US" sz="2400" dirty="0"/>
          </a:p>
          <a:p>
            <a:pPr marL="40005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84582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200" b="1" dirty="0"/>
              <a:t>1885, HR Haggard, </a:t>
            </a:r>
            <a:r>
              <a:rPr lang="en-US" sz="3200" b="1" i="1" dirty="0"/>
              <a:t>King Solomon’s Mines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EF7EF-F172-C64F-A51F-C9EEA355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214" y="1828800"/>
            <a:ext cx="1204354" cy="182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4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0"/>
            <a:ext cx="5943600" cy="5029200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Babylonian, adventures of historical King of </a:t>
            </a:r>
            <a:r>
              <a:rPr lang="en-US" dirty="0" err="1"/>
              <a:t>Uruk</a:t>
            </a:r>
            <a:endParaRPr lang="en-US" dirty="0"/>
          </a:p>
          <a:p>
            <a:pPr lvl="1"/>
            <a:r>
              <a:rPr lang="en-US" dirty="0"/>
              <a:t>Not very scientifically accurate</a:t>
            </a:r>
          </a:p>
          <a:p>
            <a:r>
              <a:rPr lang="en-US" i="1" dirty="0">
                <a:solidFill>
                  <a:srgbClr val="0070C0"/>
                </a:solidFill>
              </a:rPr>
              <a:t>"Early in the morning at dawn a </a:t>
            </a:r>
            <a:r>
              <a:rPr lang="en-US" i="1" u="sng" dirty="0">
                <a:solidFill>
                  <a:schemeClr val="tx1"/>
                </a:solidFill>
              </a:rPr>
              <a:t>black cloud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</a:rPr>
              <a:t>arose from the horizon . . . [the gods] turned everything to </a:t>
            </a:r>
            <a:r>
              <a:rPr lang="en-US" i="1" u="sng" dirty="0">
                <a:solidFill>
                  <a:schemeClr val="tx1"/>
                </a:solidFill>
              </a:rPr>
              <a:t>blackness</a:t>
            </a:r>
            <a:r>
              <a:rPr lang="en-US" i="1" dirty="0">
                <a:solidFill>
                  <a:srgbClr val="0070C0"/>
                </a:solidFill>
              </a:rPr>
              <a:t>." </a:t>
            </a:r>
          </a:p>
          <a:p>
            <a:r>
              <a:rPr lang="en-US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r>
              <a:rPr lang="en-US" b="1" dirty="0"/>
              <a:t>c. 2750-2500 BC, </a:t>
            </a:r>
            <a:r>
              <a:rPr lang="en-US" b="1" i="1" dirty="0"/>
              <a:t>Gilgamesh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8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C128D-400A-4D49-9DF6-458D981A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00200"/>
            <a:ext cx="23981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1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11" y="1169020"/>
            <a:ext cx="6853589" cy="5378559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"After </a:t>
            </a:r>
            <a:r>
              <a:rPr lang="en-US" sz="2800" dirty="0" err="1"/>
              <a:t>Bolesaw</a:t>
            </a:r>
            <a:r>
              <a:rPr lang="en-US" sz="2800" dirty="0"/>
              <a:t> witnessed the [Aug. 19,] 1887 solar eclipse himself, he was inspired to write one into the climactic scene of his novel</a:t>
            </a:r>
            <a:r>
              <a:rPr lang="en-US" sz="2800" dirty="0">
                <a:solidFill>
                  <a:srgbClr val="0070C0"/>
                </a:solidFill>
              </a:rPr>
              <a:t>. In the book, Pharaoh Ramses' chief adversary, </a:t>
            </a:r>
            <a:r>
              <a:rPr lang="en-US" sz="2800" u="sng" dirty="0" err="1">
                <a:solidFill>
                  <a:srgbClr val="0070C0"/>
                </a:solidFill>
              </a:rPr>
              <a:t>Herhor</a:t>
            </a:r>
            <a:r>
              <a:rPr lang="en-US" sz="2800" dirty="0">
                <a:solidFill>
                  <a:srgbClr val="0070C0"/>
                </a:solidFill>
              </a:rPr>
              <a:t>, exploits a solar eclipse and pretends that he has the power to control the sun”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C00000"/>
                </a:solidFill>
              </a:rPr>
              <a:t>[published in English, 1894-95]</a:t>
            </a:r>
          </a:p>
          <a:p>
            <a:pPr lvl="1"/>
            <a:r>
              <a:rPr lang="en-US" dirty="0"/>
              <a:t>Charlotte </a:t>
            </a:r>
            <a:r>
              <a:rPr lang="en-US" dirty="0" err="1"/>
              <a:t>Ahlin</a:t>
            </a:r>
            <a:r>
              <a:rPr lang="en-US" dirty="0"/>
              <a:t>, 2017, </a:t>
            </a:r>
            <a:r>
              <a:rPr lang="en-US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2060"/>
              </a:solidFill>
            </a:endParaRPr>
          </a:p>
          <a:p>
            <a:pPr marL="40005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73152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200" b="1" dirty="0"/>
              <a:t>1888/94-95, </a:t>
            </a:r>
            <a:r>
              <a:rPr lang="en-US" sz="3200" b="1" dirty="0" err="1"/>
              <a:t>Bolesaw</a:t>
            </a:r>
            <a:r>
              <a:rPr lang="en-US" sz="3200" b="1" dirty="0"/>
              <a:t> </a:t>
            </a:r>
            <a:r>
              <a:rPr lang="en-US" sz="3200" b="1" dirty="0" err="1"/>
              <a:t>Prus</a:t>
            </a:r>
            <a:r>
              <a:rPr lang="en-US" sz="3200" b="1" dirty="0"/>
              <a:t>, </a:t>
            </a:r>
            <a:r>
              <a:rPr lang="en-US" sz="3200" b="1" i="1" dirty="0" err="1"/>
              <a:t>Pharoah</a:t>
            </a:r>
            <a:endParaRPr lang="en-US" sz="32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0392D-00D6-E24B-AA4C-1AEA0283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589" y="84868"/>
            <a:ext cx="1790877" cy="2515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D9F7E-14C6-C941-83A6-E4DCF729FAA5}"/>
              </a:ext>
            </a:extLst>
          </p:cNvPr>
          <p:cNvSpPr txBox="1"/>
          <p:nvPr/>
        </p:nvSpPr>
        <p:spPr>
          <a:xfrm>
            <a:off x="7152128" y="2626165"/>
            <a:ext cx="1938866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</a:rPr>
              <a:t>Related to his work, </a:t>
            </a:r>
            <a:r>
              <a:rPr lang="en-US" sz="2000" i="1" u="sng" dirty="0">
                <a:solidFill>
                  <a:srgbClr val="0070C0"/>
                </a:solidFill>
              </a:rPr>
              <a:t>The Legends of Ancient Egypt</a:t>
            </a:r>
            <a:r>
              <a:rPr lang="en-US" sz="2000" i="1" dirty="0">
                <a:solidFill>
                  <a:srgbClr val="0070C0"/>
                </a:solidFill>
              </a:rPr>
              <a:t>,  published Jan. 1, 1888, in Polish</a:t>
            </a:r>
          </a:p>
        </p:txBody>
      </p:sp>
    </p:spTree>
    <p:extLst>
      <p:ext uri="{BB962C8B-B14F-4D97-AF65-F5344CB8AC3E}">
        <p14:creationId xmlns:p14="http://schemas.microsoft.com/office/powerpoint/2010/main" val="435862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174640"/>
            <a:ext cx="5910670" cy="5530959"/>
          </a:xfrm>
          <a:solidFill>
            <a:srgbClr val="FFFF00"/>
          </a:solidFill>
        </p:spPr>
        <p:txBody>
          <a:bodyPr/>
          <a:lstStyle/>
          <a:p>
            <a:r>
              <a:rPr lang="en-US" sz="2800" i="1" dirty="0">
                <a:solidFill>
                  <a:srgbClr val="0070C0"/>
                </a:solidFill>
              </a:rPr>
              <a:t>'Hank, saves himself from execution by remembering the date of [a] historical solar eclipse  </a:t>
            </a:r>
            <a:r>
              <a:rPr lang="en-US" sz="2800" dirty="0"/>
              <a:t>… if he is put to death, he will use magic to forever blot out the sun. … at the very last moment, the sun is eclipsed and everyone is plunged into darkness. </a:t>
            </a:r>
            <a:r>
              <a:rPr lang="en-US" sz="2800" i="1" dirty="0">
                <a:solidFill>
                  <a:srgbClr val="0070C0"/>
                </a:solidFill>
              </a:rPr>
              <a:t>The courtiers are terrified and release Hank, who pretends to "return" the sun to them</a:t>
            </a:r>
            <a:r>
              <a:rPr lang="en-US" sz="2800" dirty="0"/>
              <a:t>’ </a:t>
            </a:r>
            <a:r>
              <a:rPr lang="en-US" sz="28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i="1" dirty="0">
                <a:solidFill>
                  <a:srgbClr val="C00000"/>
                </a:solidFill>
              </a:rPr>
              <a:t>Another case of using an eclipse prediction to show power</a:t>
            </a:r>
          </a:p>
          <a:p>
            <a:pPr marL="40005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2400" b="1" dirty="0"/>
              <a:t>1889, M Twain, </a:t>
            </a:r>
            <a:r>
              <a:rPr lang="en-US" sz="2400" b="1" i="1" dirty="0"/>
              <a:t>A Connecticut Yankee in King Arthur’s Court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7371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783B4-F25E-7241-9491-CC48C48B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070" y="1189508"/>
            <a:ext cx="2808458" cy="1782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9C37C-44C7-AF45-81F2-8FA8F4F73822}"/>
              </a:ext>
            </a:extLst>
          </p:cNvPr>
          <p:cNvSpPr txBox="1"/>
          <p:nvPr/>
        </p:nvSpPr>
        <p:spPr>
          <a:xfrm>
            <a:off x="6477000" y="3051760"/>
            <a:ext cx="2286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Frontspiece</a:t>
            </a:r>
            <a:r>
              <a:rPr lang="en-US" i="1" dirty="0">
                <a:solidFill>
                  <a:srgbClr val="0070C0"/>
                </a:solidFill>
              </a:rPr>
              <a:t>, 1889 (restored), Daniel Carter Beard - </a:t>
            </a:r>
            <a:r>
              <a:rPr lang="en-US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1AB02-8F5E-B645-987F-371CAC3F909D}"/>
              </a:ext>
            </a:extLst>
          </p:cNvPr>
          <p:cNvSpPr txBox="1"/>
          <p:nvPr/>
        </p:nvSpPr>
        <p:spPr>
          <a:xfrm>
            <a:off x="6477000" y="4267200"/>
            <a:ext cx="2286000" cy="16312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7030A0"/>
                </a:solidFill>
              </a:rPr>
              <a:t>An American dreams that he goes back to Camelot, and has many adventures.</a:t>
            </a:r>
          </a:p>
        </p:txBody>
      </p:sp>
    </p:spTree>
    <p:extLst>
      <p:ext uri="{BB962C8B-B14F-4D97-AF65-F5344CB8AC3E}">
        <p14:creationId xmlns:p14="http://schemas.microsoft.com/office/powerpoint/2010/main" val="2796700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174641"/>
            <a:ext cx="7264400" cy="4387959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It sounded as if the Streets were running</a:t>
            </a:r>
          </a:p>
          <a:p>
            <a:pPr marL="0" indent="0">
              <a:buNone/>
            </a:pPr>
            <a:r>
              <a:rPr lang="en-US" sz="2400" dirty="0"/>
              <a:t>And then -- the Streets stood still --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Eclipse -- was all we could see at the Window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And Awe -- was all we could feel.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By and by -- the boldest stole out of his Covert</a:t>
            </a:r>
          </a:p>
          <a:p>
            <a:pPr marL="0" indent="0">
              <a:buNone/>
            </a:pPr>
            <a:r>
              <a:rPr lang="en-US" sz="2400" dirty="0"/>
              <a:t>To see if Time was there --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Nature was in an Opal Apron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Mixing fresher Air.</a:t>
            </a:r>
          </a:p>
          <a:p>
            <a:pPr marL="40005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2400" b="1" dirty="0"/>
              <a:t>1891, E Dickinson, </a:t>
            </a:r>
            <a:r>
              <a:rPr lang="en-US" sz="2400" b="1" i="1" dirty="0"/>
              <a:t>It sounded as if the Streets were running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5BA5F-2CC9-9E4D-96AF-CD4400841FB9}"/>
              </a:ext>
            </a:extLst>
          </p:cNvPr>
          <p:cNvSpPr txBox="1"/>
          <p:nvPr/>
        </p:nvSpPr>
        <p:spPr>
          <a:xfrm>
            <a:off x="381000" y="5791200"/>
            <a:ext cx="457200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</a:rPr>
              <a:t>Is the “Opal Apron” a reference to the pearly corona?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AA394-73DE-FB4D-B31F-AD7A16FE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447800"/>
            <a:ext cx="2197100" cy="2781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63444-D876-4141-AC4A-8E88E0A41630}"/>
              </a:ext>
            </a:extLst>
          </p:cNvPr>
          <p:cNvSpPr txBox="1"/>
          <p:nvPr/>
        </p:nvSpPr>
        <p:spPr>
          <a:xfrm>
            <a:off x="6889595" y="4390072"/>
            <a:ext cx="21336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Emily Dickinson (1830-1886), as an adult, altered version, public domain, Wikipedia</a:t>
            </a:r>
          </a:p>
        </p:txBody>
      </p:sp>
    </p:spTree>
    <p:extLst>
      <p:ext uri="{BB962C8B-B14F-4D97-AF65-F5344CB8AC3E}">
        <p14:creationId xmlns:p14="http://schemas.microsoft.com/office/powerpoint/2010/main" val="1188716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7" y="1159933"/>
            <a:ext cx="6959600" cy="5530959"/>
          </a:xfrm>
          <a:solidFill>
            <a:srgbClr val="FFFF00"/>
          </a:solidFill>
        </p:spPr>
        <p:txBody>
          <a:bodyPr/>
          <a:lstStyle/>
          <a:p>
            <a:pPr marL="400050" lvl="1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Thy shadow, Earth, from Pole to Central Sea, </a:t>
            </a:r>
          </a:p>
          <a:p>
            <a:pPr marL="400050" lvl="1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Now steals along upon the Moon's meek shine </a:t>
            </a:r>
          </a:p>
          <a:p>
            <a:pPr marL="400050" lvl="1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In even monochrome and curving line </a:t>
            </a:r>
          </a:p>
          <a:p>
            <a:pPr marL="400050" lvl="1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Of imperturbable serenity. </a:t>
            </a:r>
          </a:p>
          <a:p>
            <a:pPr marL="400050" lvl="1" indent="0">
              <a:buNone/>
            </a:pPr>
            <a:r>
              <a:rPr lang="en-US" sz="2000" dirty="0"/>
              <a:t>How shall I link such </a:t>
            </a:r>
            <a:r>
              <a:rPr lang="en-US" sz="2000" dirty="0" err="1"/>
              <a:t>suncast</a:t>
            </a:r>
            <a:r>
              <a:rPr lang="en-US" sz="2000" dirty="0"/>
              <a:t> symmetry </a:t>
            </a:r>
          </a:p>
          <a:p>
            <a:pPr marL="400050" lvl="1" indent="0">
              <a:buNone/>
            </a:pPr>
            <a:r>
              <a:rPr lang="en-US" sz="2000" dirty="0"/>
              <a:t>With the torn troubled form I know as thine, </a:t>
            </a:r>
          </a:p>
          <a:p>
            <a:pPr marL="400050" lvl="1" indent="0">
              <a:buNone/>
            </a:pPr>
            <a:r>
              <a:rPr lang="en-US" sz="2000" dirty="0"/>
              <a:t>That profile, placid as a brow divine, </a:t>
            </a:r>
          </a:p>
          <a:p>
            <a:pPr marL="400050" lvl="1" indent="0">
              <a:buNone/>
            </a:pPr>
            <a:r>
              <a:rPr lang="en-US" sz="2000" dirty="0"/>
              <a:t>With continents of moil and misery? </a:t>
            </a:r>
          </a:p>
          <a:p>
            <a:pPr marL="400050" lvl="1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And can immense Mortality but throw </a:t>
            </a:r>
          </a:p>
          <a:p>
            <a:pPr marL="400050" lvl="1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So small a shade, and Heaven's high human scheme </a:t>
            </a:r>
          </a:p>
          <a:p>
            <a:pPr marL="400050" lvl="1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Be hemmed within the coasts yon arc implies? </a:t>
            </a:r>
          </a:p>
          <a:p>
            <a:pPr marL="400050" lvl="1" indent="0">
              <a:buNone/>
            </a:pPr>
            <a:r>
              <a:rPr lang="en-US" sz="2000" dirty="0"/>
              <a:t>Is such the stellar gauge of earthly show, </a:t>
            </a:r>
          </a:p>
          <a:p>
            <a:pPr marL="400050" lvl="1" indent="0">
              <a:buNone/>
            </a:pPr>
            <a:r>
              <a:rPr lang="en-US" sz="2000" dirty="0"/>
              <a:t>Nation at war with nation, brains that teem, </a:t>
            </a:r>
          </a:p>
          <a:p>
            <a:pPr marL="400050" lvl="1" indent="0">
              <a:buNone/>
            </a:pPr>
            <a:r>
              <a:rPr lang="en-US" sz="2000" dirty="0"/>
              <a:t>Heroes, and women fairer than the skies?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200" b="1" dirty="0"/>
              <a:t>1902, Thomas Hardy, </a:t>
            </a:r>
            <a:r>
              <a:rPr lang="en-US" sz="3200" b="1" i="1" dirty="0"/>
              <a:t>At a lunar eclipse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04E2B-C434-8846-958E-15F3E0415710}"/>
              </a:ext>
            </a:extLst>
          </p:cNvPr>
          <p:cNvSpPr txBox="1"/>
          <p:nvPr/>
        </p:nvSpPr>
        <p:spPr>
          <a:xfrm>
            <a:off x="6172200" y="1219200"/>
            <a:ext cx="267629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From: Hardy, </a:t>
            </a:r>
            <a:r>
              <a:rPr lang="en-US" i="1" dirty="0">
                <a:solidFill>
                  <a:srgbClr val="C00000"/>
                </a:solidFill>
              </a:rPr>
              <a:t>Poems of the Past and Present</a:t>
            </a:r>
            <a:r>
              <a:rPr lang="en-US" dirty="0">
                <a:solidFill>
                  <a:srgbClr val="C00000"/>
                </a:solidFill>
              </a:rPr>
              <a:t>, first published 1902,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599AB-7DAD-6441-9C44-C838343C2F28}"/>
              </a:ext>
            </a:extLst>
          </p:cNvPr>
          <p:cNvSpPr txBox="1"/>
          <p:nvPr/>
        </p:nvSpPr>
        <p:spPr>
          <a:xfrm>
            <a:off x="7201571" y="5035198"/>
            <a:ext cx="1524000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FYI Audio file, 0.7’, </a:t>
            </a:r>
            <a:r>
              <a:rPr lang="en-US" sz="2400" b="1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83875-17D0-034A-8183-F98DAFEDB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2218730"/>
            <a:ext cx="1380893" cy="1806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F855D0-264B-B442-BFB6-11C5C4932FD1}"/>
              </a:ext>
            </a:extLst>
          </p:cNvPr>
          <p:cNvSpPr txBox="1"/>
          <p:nvPr/>
        </p:nvSpPr>
        <p:spPr>
          <a:xfrm>
            <a:off x="6800076" y="4101233"/>
            <a:ext cx="213360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Thomas Hardy, 1889, public domain, Wikipedia </a:t>
            </a:r>
          </a:p>
        </p:txBody>
      </p:sp>
    </p:spTree>
    <p:extLst>
      <p:ext uri="{BB962C8B-B14F-4D97-AF65-F5344CB8AC3E}">
        <p14:creationId xmlns:p14="http://schemas.microsoft.com/office/powerpoint/2010/main" val="860153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174641"/>
            <a:ext cx="4826000" cy="5149959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"A group of children and their guardian, captives of a sun-worshipping African tribe, </a:t>
            </a:r>
            <a:r>
              <a:rPr lang="en-US" i="1" dirty="0">
                <a:solidFill>
                  <a:srgbClr val="0070C0"/>
                </a:solidFill>
              </a:rPr>
              <a:t>escape by threatening to kill the sun, having prior knowledge of an imminent solar eclipse</a:t>
            </a:r>
            <a:r>
              <a:rPr lang="en-US" dirty="0"/>
              <a:t>.”</a:t>
            </a:r>
          </a:p>
          <a:p>
            <a:pPr lvl="1"/>
            <a:r>
              <a:rPr lang="en-US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2060"/>
              </a:solidFill>
            </a:endParaRPr>
          </a:p>
          <a:p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200" b="1" dirty="0"/>
              <a:t>c. 1940, Enid Blyton, </a:t>
            </a:r>
            <a:r>
              <a:rPr lang="en-US" sz="3200" b="1" i="1" dirty="0"/>
              <a:t>Secret Mountain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95A4D-211F-124C-B9A8-C0D2AA9D6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609" y="3354526"/>
            <a:ext cx="2144191" cy="3236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4C34D-7F74-6745-BB03-59F1D4539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371600"/>
            <a:ext cx="1828800" cy="1920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978EE7-39D1-2F45-9B73-2EBC2C886141}"/>
              </a:ext>
            </a:extLst>
          </p:cNvPr>
          <p:cNvSpPr txBox="1"/>
          <p:nvPr/>
        </p:nvSpPr>
        <p:spPr>
          <a:xfrm>
            <a:off x="7391400" y="1371600"/>
            <a:ext cx="160020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Enid Blyton (1897-1968), </a:t>
            </a:r>
            <a:r>
              <a:rPr lang="en-US" i="1" dirty="0">
                <a:solidFill>
                  <a:srgbClr val="0070C0"/>
                </a:solidFill>
              </a:rPr>
              <a:t>Encyclopedia Britannica </a:t>
            </a:r>
            <a:r>
              <a:rPr lang="en-US" dirty="0">
                <a:solidFill>
                  <a:srgbClr val="0070C0"/>
                </a:solidFill>
              </a:rPr>
              <a:t>and </a:t>
            </a:r>
            <a:r>
              <a:rPr lang="en-US" i="1" dirty="0">
                <a:solidFill>
                  <a:srgbClr val="0070C0"/>
                </a:solidFill>
              </a:rPr>
              <a:t>Wikipedia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16734-26C1-D649-82EE-55C49EC00A11}"/>
              </a:ext>
            </a:extLst>
          </p:cNvPr>
          <p:cNvSpPr txBox="1"/>
          <p:nvPr/>
        </p:nvSpPr>
        <p:spPr>
          <a:xfrm>
            <a:off x="7620000" y="4038600"/>
            <a:ext cx="12192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</a:t>
            </a:r>
            <a:r>
              <a:rPr lang="en-US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02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174641"/>
            <a:ext cx="6654800" cy="5149959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“But </a:t>
            </a:r>
            <a:r>
              <a:rPr lang="en-US" sz="2800" b="1" dirty="0"/>
              <a:t>what happens when there's an eclipse on a planet that has never known darkness? </a:t>
            </a:r>
          </a:p>
          <a:p>
            <a:r>
              <a:rPr lang="en-US" sz="2800" dirty="0"/>
              <a:t>[a planet] is illuminated at all times by at least one of its six suns. No one has ever known night. </a:t>
            </a:r>
            <a:r>
              <a:rPr lang="en-US" sz="2800" i="1" dirty="0">
                <a:solidFill>
                  <a:srgbClr val="0070C0"/>
                </a:solidFill>
              </a:rPr>
              <a:t>A </a:t>
            </a:r>
            <a:r>
              <a:rPr lang="en-US" sz="2800" b="1" i="1" dirty="0">
                <a:solidFill>
                  <a:srgbClr val="C00000"/>
                </a:solidFill>
              </a:rPr>
              <a:t>rare, total eclipse </a:t>
            </a:r>
            <a:r>
              <a:rPr lang="en-US" sz="2800" i="1" dirty="0">
                <a:solidFill>
                  <a:srgbClr val="0070C0"/>
                </a:solidFill>
              </a:rPr>
              <a:t>gives the inhabitants … their </a:t>
            </a:r>
            <a:r>
              <a:rPr lang="en-US" sz="2800" i="1" u="sng" dirty="0">
                <a:solidFill>
                  <a:srgbClr val="7030A0"/>
                </a:solidFill>
              </a:rPr>
              <a:t>first ever view of the night sky</a:t>
            </a:r>
            <a:r>
              <a:rPr lang="en-US" sz="2800" i="1" dirty="0">
                <a:solidFill>
                  <a:srgbClr val="0070C0"/>
                </a:solidFill>
              </a:rPr>
              <a:t>...and the shocking revelation of stars, and the possibility of other planets out there in the universe, </a:t>
            </a:r>
            <a:r>
              <a:rPr lang="en-US" sz="2800" i="1" u="sng" dirty="0">
                <a:solidFill>
                  <a:srgbClr val="0070C0"/>
                </a:solidFill>
              </a:rPr>
              <a:t>drives the entire population mad</a:t>
            </a:r>
            <a:r>
              <a:rPr lang="en-US" sz="2800" i="1" dirty="0">
                <a:solidFill>
                  <a:srgbClr val="0070C0"/>
                </a:solidFill>
              </a:rPr>
              <a:t>.</a:t>
            </a:r>
            <a:r>
              <a:rPr lang="en-US" sz="2800" dirty="0"/>
              <a:t>”  </a:t>
            </a:r>
            <a:r>
              <a:rPr lang="en-US" sz="28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2060"/>
              </a:solidFill>
            </a:endParaRPr>
          </a:p>
          <a:p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7"/>
            <a:ext cx="9144000" cy="1115793"/>
          </a:xfrm>
          <a:solidFill>
            <a:srgbClr val="FF0000"/>
          </a:solidFill>
        </p:spPr>
        <p:txBody>
          <a:bodyPr/>
          <a:lstStyle/>
          <a:p>
            <a:r>
              <a:rPr lang="en-US" sz="3200" b="1" dirty="0"/>
              <a:t>1941, Isaac Asimov, </a:t>
            </a:r>
            <a:r>
              <a:rPr lang="en-US" sz="3200" b="1" i="1" dirty="0"/>
              <a:t>Nightfall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E1DD2-E7E1-2744-B0DB-8E6E2E2C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371600"/>
            <a:ext cx="1869225" cy="301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60D6B-D770-E84F-A200-AF41949C9374}"/>
              </a:ext>
            </a:extLst>
          </p:cNvPr>
          <p:cNvSpPr txBox="1"/>
          <p:nvPr/>
        </p:nvSpPr>
        <p:spPr>
          <a:xfrm>
            <a:off x="7182005" y="4495800"/>
            <a:ext cx="1600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1990 edition, with Robert Silverberg, Wikipedia</a:t>
            </a:r>
          </a:p>
        </p:txBody>
      </p:sp>
    </p:spTree>
    <p:extLst>
      <p:ext uri="{BB962C8B-B14F-4D97-AF65-F5344CB8AC3E}">
        <p14:creationId xmlns:p14="http://schemas.microsoft.com/office/powerpoint/2010/main" val="402772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7" y="1143000"/>
            <a:ext cx="6815228" cy="5715000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'</a:t>
            </a:r>
            <a:r>
              <a:rPr lang="en-US" sz="2800" u="sng" dirty="0" err="1"/>
              <a:t>Tintin</a:t>
            </a:r>
            <a:r>
              <a:rPr lang="en-US" sz="2800" dirty="0"/>
              <a:t> and Captain Haddock are captured by the Prince of the Sun in Peru, and sentenced to death for being nosy jerks. </a:t>
            </a:r>
          </a:p>
          <a:p>
            <a:r>
              <a:rPr lang="en-US" sz="2800" dirty="0"/>
              <a:t>But the Prince lets </a:t>
            </a:r>
            <a:r>
              <a:rPr lang="en-US" sz="2800" dirty="0" err="1"/>
              <a:t>Tintin</a:t>
            </a:r>
            <a:r>
              <a:rPr lang="en-US" sz="2800" dirty="0"/>
              <a:t> choose the hour of their death, and of course </a:t>
            </a:r>
            <a:r>
              <a:rPr lang="en-US" sz="2800" i="1" dirty="0" err="1">
                <a:solidFill>
                  <a:srgbClr val="0070C0"/>
                </a:solidFill>
              </a:rPr>
              <a:t>Tintin</a:t>
            </a:r>
            <a:r>
              <a:rPr lang="en-US" sz="2800" i="1" dirty="0">
                <a:solidFill>
                  <a:srgbClr val="0070C0"/>
                </a:solidFill>
              </a:rPr>
              <a:t> picks the exact moment of a handy solar eclipse. </a:t>
            </a:r>
            <a:r>
              <a:rPr lang="en-US" sz="2800" i="1" dirty="0">
                <a:solidFill>
                  <a:srgbClr val="C00000"/>
                </a:solidFill>
              </a:rPr>
              <a:t>The Prince and his people are so freaked out by </a:t>
            </a:r>
            <a:r>
              <a:rPr lang="en-US" sz="2800" i="1" dirty="0" err="1">
                <a:solidFill>
                  <a:srgbClr val="C00000"/>
                </a:solidFill>
              </a:rPr>
              <a:t>Tintin's</a:t>
            </a:r>
            <a:r>
              <a:rPr lang="en-US" sz="2800" i="1" dirty="0">
                <a:solidFill>
                  <a:srgbClr val="C00000"/>
                </a:solidFill>
              </a:rPr>
              <a:t> ability to command the sun that they agree to free him if he brings daylight back.</a:t>
            </a:r>
            <a:r>
              <a:rPr lang="en-US" sz="2800" dirty="0"/>
              <a:t>’</a:t>
            </a:r>
          </a:p>
          <a:p>
            <a:r>
              <a:rPr lang="en-US" sz="28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200" b="1" dirty="0"/>
              <a:t>1949, </a:t>
            </a:r>
            <a:r>
              <a:rPr lang="en-US" sz="3200" b="1" dirty="0" err="1"/>
              <a:t>Hergé</a:t>
            </a:r>
            <a:r>
              <a:rPr lang="en-US" sz="3200" b="1" dirty="0"/>
              <a:t>, </a:t>
            </a:r>
            <a:r>
              <a:rPr lang="en-US" sz="3200" b="1" i="1" dirty="0"/>
              <a:t>Tin Tin: Prisoners of the Sun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44173-9362-5D4A-BCCC-649D099E8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695" y="1371600"/>
            <a:ext cx="2196662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E087AF-3B7A-7E49-8B1F-B4ECE544E568}"/>
              </a:ext>
            </a:extLst>
          </p:cNvPr>
          <p:cNvSpPr txBox="1"/>
          <p:nvPr/>
        </p:nvSpPr>
        <p:spPr>
          <a:xfrm>
            <a:off x="6934199" y="4419600"/>
            <a:ext cx="208615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Frontspiece</a:t>
            </a:r>
            <a:r>
              <a:rPr lang="en-US" i="1" dirty="0">
                <a:solidFill>
                  <a:srgbClr val="0070C0"/>
                </a:solidFill>
              </a:rPr>
              <a:t>, English edition, Wikipedia, </a:t>
            </a:r>
            <a:r>
              <a:rPr lang="en-US" i="1" dirty="0" err="1">
                <a:solidFill>
                  <a:srgbClr val="0070C0"/>
                </a:solidFill>
              </a:rPr>
              <a:t>Hergé</a:t>
            </a:r>
            <a:r>
              <a:rPr lang="en-US" i="1" dirty="0">
                <a:solidFill>
                  <a:srgbClr val="0070C0"/>
                </a:solidFill>
              </a:rPr>
              <a:t> Foundation</a:t>
            </a:r>
          </a:p>
        </p:txBody>
      </p:sp>
    </p:spTree>
    <p:extLst>
      <p:ext uri="{BB962C8B-B14F-4D97-AF65-F5344CB8AC3E}">
        <p14:creationId xmlns:p14="http://schemas.microsoft.com/office/powerpoint/2010/main" val="1999016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22963"/>
            <a:ext cx="5257800" cy="5635037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During an </a:t>
            </a:r>
            <a:r>
              <a:rPr lang="en-US" sz="2800" u="sng" dirty="0">
                <a:solidFill>
                  <a:schemeClr val="tx1"/>
                </a:solidFill>
              </a:rPr>
              <a:t>early tourist trip to the Moon</a:t>
            </a:r>
            <a:r>
              <a:rPr lang="en-US" sz="2800" dirty="0">
                <a:solidFill>
                  <a:schemeClr val="tx1"/>
                </a:solidFill>
              </a:rPr>
              <a:t>, a </a:t>
            </a:r>
            <a:r>
              <a:rPr lang="en-US" sz="2800" i="1" dirty="0">
                <a:solidFill>
                  <a:schemeClr val="tx1"/>
                </a:solidFill>
              </a:rPr>
              <a:t>lander has an accident, </a:t>
            </a:r>
          </a:p>
          <a:p>
            <a:pPr lvl="1"/>
            <a:r>
              <a:rPr lang="en-US" sz="2400" i="1" dirty="0">
                <a:solidFill>
                  <a:schemeClr val="tx1"/>
                </a:solidFill>
              </a:rPr>
              <a:t>ends up in a collapsed lava tube and gets buried in Moon dust</a:t>
            </a:r>
            <a:r>
              <a:rPr lang="en-US" sz="2400" dirty="0">
                <a:solidFill>
                  <a:schemeClr val="tx1"/>
                </a:solidFill>
              </a:rPr>
              <a:t>.  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 difficult rescue mission is launched.  </a:t>
            </a:r>
          </a:p>
          <a:p>
            <a:r>
              <a:rPr lang="en-US" sz="2800" dirty="0"/>
              <a:t>"...</a:t>
            </a:r>
            <a:r>
              <a:rPr lang="en-US" sz="2800" i="1" dirty="0">
                <a:solidFill>
                  <a:srgbClr val="0070C0"/>
                </a:solidFill>
              </a:rPr>
              <a:t>a </a:t>
            </a:r>
            <a:r>
              <a:rPr lang="en-US" sz="2800" b="1" i="1" dirty="0">
                <a:solidFill>
                  <a:srgbClr val="C00000"/>
                </a:solidFill>
              </a:rPr>
              <a:t>lunar eclipse</a:t>
            </a:r>
            <a:r>
              <a:rPr lang="en-US" sz="2800" i="1" dirty="0">
                <a:solidFill>
                  <a:srgbClr val="0070C0"/>
                </a:solidFill>
              </a:rPr>
              <a:t> plays a pivotal role in the story, providing a unique backdrop for the unfolding drama</a:t>
            </a:r>
            <a:r>
              <a:rPr lang="en-US" sz="2800" dirty="0"/>
              <a:t>.”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75438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200" b="1" dirty="0"/>
              <a:t>1961, A.C. Clarke, </a:t>
            </a:r>
            <a:r>
              <a:rPr lang="en-US" sz="3200" b="1" i="1" dirty="0"/>
              <a:t>A Fall of </a:t>
            </a:r>
            <a:r>
              <a:rPr lang="en-US" sz="3200" b="1" i="1" dirty="0" err="1"/>
              <a:t>Moondust</a:t>
            </a:r>
            <a:endParaRPr lang="en-US" sz="32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EF7DE-1E22-184C-9355-6F62CC17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222963"/>
            <a:ext cx="2921000" cy="4328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65027B-D6E8-DD40-8CF3-DE40B95ED870}"/>
              </a:ext>
            </a:extLst>
          </p:cNvPr>
          <p:cNvSpPr txBox="1"/>
          <p:nvPr/>
        </p:nvSpPr>
        <p:spPr>
          <a:xfrm>
            <a:off x="5638800" y="5715000"/>
            <a:ext cx="28194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First US Edition, Harcourt Brace, Wikipedia</a:t>
            </a:r>
          </a:p>
        </p:txBody>
      </p:sp>
    </p:spTree>
    <p:extLst>
      <p:ext uri="{BB962C8B-B14F-4D97-AF65-F5344CB8AC3E}">
        <p14:creationId xmlns:p14="http://schemas.microsoft.com/office/powerpoint/2010/main" val="823461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174641"/>
            <a:ext cx="5892800" cy="5530959"/>
          </a:xfrm>
          <a:solidFill>
            <a:srgbClr val="FFFF00"/>
          </a:solidFill>
        </p:spPr>
        <p:txBody>
          <a:bodyPr/>
          <a:lstStyle/>
          <a:p>
            <a:r>
              <a:rPr lang="en-US" sz="2000" i="1" dirty="0"/>
              <a:t>“The sun was going, and the world was wrong. The grasses were wrong; they were platinum. Their every detail of stem, head, and blade shone lightless and artificially distinct as an art photographer's platinum print. </a:t>
            </a:r>
            <a:r>
              <a:rPr lang="en-US" sz="2000" i="1" u="sng" dirty="0">
                <a:solidFill>
                  <a:srgbClr val="0070C0"/>
                </a:solidFill>
              </a:rPr>
              <a:t>This color has never been seen on Earth</a:t>
            </a:r>
            <a:r>
              <a:rPr lang="en-US" sz="2000" i="1" dirty="0">
                <a:solidFill>
                  <a:srgbClr val="0070C0"/>
                </a:solidFill>
              </a:rPr>
              <a:t>. The hues were metallic; their finish was matte. The hillside was a 19th-century tinted photograph from which the tints had faded.</a:t>
            </a:r>
          </a:p>
          <a:p>
            <a:r>
              <a:rPr lang="en-US" sz="2000" i="1" dirty="0">
                <a:solidFill>
                  <a:srgbClr val="C00000"/>
                </a:solidFill>
              </a:rPr>
              <a:t>I was watching a faded color print of a movie filmed in the Middle Ages; I was standing in it, by some mistake. I was standing in a movie of hillside grasses filmed in the Middle Ages. </a:t>
            </a:r>
            <a:r>
              <a:rPr lang="en-US" sz="2000" i="1" u="sng" dirty="0">
                <a:solidFill>
                  <a:srgbClr val="C00000"/>
                </a:solidFill>
              </a:rPr>
              <a:t>I missed my own century, the people I knew, and the real light of day</a:t>
            </a:r>
            <a:r>
              <a:rPr lang="en-US" sz="2000" i="1" dirty="0">
                <a:solidFill>
                  <a:srgbClr val="C00000"/>
                </a:solidFill>
              </a:rPr>
              <a:t>.</a:t>
            </a:r>
            <a:r>
              <a:rPr lang="en-US" sz="2000" i="1" dirty="0"/>
              <a:t>”</a:t>
            </a:r>
          </a:p>
          <a:p>
            <a:pPr lvl="1"/>
            <a:r>
              <a:rPr lang="en-US" sz="1600" dirty="0"/>
              <a:t>Describes Feb. 26, 1979, State of Washington</a:t>
            </a:r>
          </a:p>
          <a:p>
            <a:pPr lvl="1"/>
            <a:r>
              <a:rPr lang="en-US" sz="1600" dirty="0"/>
              <a:t>Lara </a:t>
            </a:r>
            <a:r>
              <a:rPr lang="en-US" sz="1600" dirty="0" err="1"/>
              <a:t>Dodds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dirty="0">
                <a:solidFill>
                  <a:srgbClr val="002060"/>
                </a:solidFill>
              </a:rPr>
              <a:t> ; </a:t>
            </a:r>
            <a:r>
              <a:rPr lang="en-US" sz="16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</a:t>
            </a:r>
            <a:r>
              <a:rPr lang="en-US" sz="1600" dirty="0">
                <a:solidFill>
                  <a:srgbClr val="0070C0"/>
                </a:solidFill>
              </a:rPr>
              <a:t> LINK (2017)</a:t>
            </a:r>
          </a:p>
          <a:p>
            <a:endParaRPr lang="en-US" sz="2000" dirty="0"/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/>
              <a:t>1982, A. Dillard, </a:t>
            </a:r>
            <a:r>
              <a:rPr lang="en-US" sz="2800" b="1" i="1" dirty="0"/>
              <a:t>Total Eclipse, Atlantic Magazine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5C43E-00E8-0646-B3AB-3C70E4200AA1}"/>
              </a:ext>
            </a:extLst>
          </p:cNvPr>
          <p:cNvSpPr txBox="1"/>
          <p:nvPr/>
        </p:nvSpPr>
        <p:spPr>
          <a:xfrm>
            <a:off x="6505575" y="4572000"/>
            <a:ext cx="2209800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From Dillard 2016, </a:t>
            </a:r>
            <a:r>
              <a:rPr lang="en-US" i="1" dirty="0">
                <a:solidFill>
                  <a:srgbClr val="0070C0"/>
                </a:solidFill>
              </a:rPr>
              <a:t>The Abundance </a:t>
            </a:r>
            <a:r>
              <a:rPr lang="en-US" dirty="0">
                <a:solidFill>
                  <a:srgbClr val="0070C0"/>
                </a:solidFill>
              </a:rPr>
              <a:t>(anthology), Harper Collins; Pulitzer Prize winner, 1975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ECEB1-9172-D04A-B70E-27D97EA52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44600"/>
            <a:ext cx="241935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68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174641"/>
            <a:ext cx="4902200" cy="4921359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Jesuit missionaries in 17th century Quebec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use their astronomical knowledge of the exact time of an eclipse to prevent their slaughter by Hurons</a:t>
            </a:r>
            <a:r>
              <a:rPr lang="en-US" dirty="0"/>
              <a:t>.</a:t>
            </a:r>
          </a:p>
          <a:p>
            <a:pPr lvl="2"/>
            <a:r>
              <a:rPr lang="en-US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2060"/>
              </a:solidFill>
            </a:endParaRPr>
          </a:p>
          <a:p>
            <a:pPr lvl="2"/>
            <a:r>
              <a:rPr lang="en-US" i="1" dirty="0">
                <a:solidFill>
                  <a:srgbClr val="C00000"/>
                </a:solidFill>
              </a:rPr>
              <a:t>Later turned into a 1991 movie</a:t>
            </a:r>
            <a:endParaRPr lang="en-US" sz="1600" dirty="0"/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07952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/>
              <a:t>1985, Brian Moore, </a:t>
            </a:r>
            <a:r>
              <a:rPr lang="en-US" sz="2800" b="1" i="1" dirty="0"/>
              <a:t>Black Robe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F5D91-471E-A841-B93D-D89738BBC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174641"/>
            <a:ext cx="2794000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1EFDB-AF88-7349-9EC0-DA594268FB81}"/>
              </a:ext>
            </a:extLst>
          </p:cNvPr>
          <p:cNvSpPr txBox="1"/>
          <p:nvPr/>
        </p:nvSpPr>
        <p:spPr>
          <a:xfrm>
            <a:off x="5657384" y="5289441"/>
            <a:ext cx="325801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From first UK edition, published by Jonathan Cape</a:t>
            </a:r>
          </a:p>
        </p:txBody>
      </p:sp>
    </p:spTree>
    <p:extLst>
      <p:ext uri="{BB962C8B-B14F-4D97-AF65-F5344CB8AC3E}">
        <p14:creationId xmlns:p14="http://schemas.microsoft.com/office/powerpoint/2010/main" val="51596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600200"/>
            <a:ext cx="6553200" cy="4953000"/>
          </a:xfrm>
          <a:solidFill>
            <a:srgbClr val="FFFF00"/>
          </a:solidFill>
        </p:spPr>
        <p:txBody>
          <a:bodyPr/>
          <a:lstStyle/>
          <a:p>
            <a:r>
              <a:rPr lang="en-US" sz="2400" b="1" dirty="0" err="1">
                <a:solidFill>
                  <a:srgbClr val="7030A0"/>
                </a:solidFill>
              </a:rPr>
              <a:t>Hsi</a:t>
            </a:r>
            <a:r>
              <a:rPr lang="en-US" sz="2400" b="1" dirty="0">
                <a:solidFill>
                  <a:srgbClr val="7030A0"/>
                </a:solidFill>
              </a:rPr>
              <a:t> and Ho --</a:t>
            </a:r>
            <a:r>
              <a:rPr lang="en-US" sz="2400" dirty="0"/>
              <a:t> believed to have been</a:t>
            </a:r>
            <a:r>
              <a:rPr lang="en-US" sz="2400" i="1" dirty="0"/>
              <a:t> two astrologers</a:t>
            </a:r>
            <a:r>
              <a:rPr lang="en-US" sz="2400" dirty="0"/>
              <a:t> who served the Emperor Chung </a:t>
            </a:r>
            <a:r>
              <a:rPr lang="en-US" sz="2400" dirty="0" err="1"/>
              <a:t>K'ang</a:t>
            </a:r>
            <a:r>
              <a:rPr lang="en-US" sz="2400" dirty="0"/>
              <a:t> around 2134 B.C. On October 22, a total solar eclipse occurred and it was recorded in the ancient Chinese document </a:t>
            </a:r>
            <a:r>
              <a:rPr lang="en-US" sz="2400" i="1" dirty="0"/>
              <a:t>Shu Ching</a:t>
            </a:r>
            <a:r>
              <a:rPr lang="en-US" sz="2400" dirty="0"/>
              <a:t>, that </a:t>
            </a:r>
            <a:r>
              <a:rPr lang="en-US" sz="2400" i="1" dirty="0">
                <a:solidFill>
                  <a:srgbClr val="0070C0"/>
                </a:solidFill>
              </a:rPr>
              <a:t>'the Sun and Moon did not meet harmoniously</a:t>
            </a:r>
            <a:r>
              <a:rPr lang="en-US" sz="2400" dirty="0">
                <a:solidFill>
                  <a:srgbClr val="0070C0"/>
                </a:solidFill>
              </a:rPr>
              <a:t>’.</a:t>
            </a:r>
          </a:p>
          <a:p>
            <a:pPr lvl="1"/>
            <a:r>
              <a:rPr lang="en-US" sz="2400" i="1" dirty="0"/>
              <a:t>By some accounts, the two astrologers were negligent in their duties and did not foretell the event for the Emperor. They were </a:t>
            </a:r>
            <a:r>
              <a:rPr lang="en-US" sz="2400" b="1" i="1" u="sng" dirty="0">
                <a:solidFill>
                  <a:srgbClr val="C00000"/>
                </a:solidFill>
              </a:rPr>
              <a:t>summarily beheaded</a:t>
            </a:r>
            <a:r>
              <a:rPr lang="en-US" sz="2400" i="1" u="sng" dirty="0">
                <a:solidFill>
                  <a:srgbClr val="C00000"/>
                </a:solidFill>
              </a:rPr>
              <a:t> for their negligence of duty</a:t>
            </a:r>
            <a:r>
              <a:rPr lang="en-US" sz="2400" i="1" dirty="0"/>
              <a:t>.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r>
              <a:rPr lang="en-US" b="1" dirty="0"/>
              <a:t>c. 2134 BC, China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8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7EA89-FB9F-904F-A473-73E67055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600200"/>
            <a:ext cx="2222500" cy="2867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A7C899-37B1-3E4F-864A-68B1D99A727A}"/>
              </a:ext>
            </a:extLst>
          </p:cNvPr>
          <p:cNvSpPr txBox="1"/>
          <p:nvPr/>
        </p:nvSpPr>
        <p:spPr>
          <a:xfrm>
            <a:off x="7086600" y="4724400"/>
            <a:ext cx="159861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source </a:t>
            </a:r>
            <a:r>
              <a:rPr lang="en-US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44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" y="1083733"/>
            <a:ext cx="7078134" cy="5621867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"King actually planned a longer series called </a:t>
            </a:r>
            <a:r>
              <a:rPr lang="en-US" sz="2800" i="1" dirty="0"/>
              <a:t>In the Path of the Eclipse</a:t>
            </a:r>
            <a:r>
              <a:rPr lang="en-US" sz="2800" dirty="0"/>
              <a:t>, but for </a:t>
            </a:r>
            <a:r>
              <a:rPr lang="en-US" sz="2800" u="sng" dirty="0"/>
              <a:t>now he has two novels linked by the same solar eclipse</a:t>
            </a:r>
            <a:r>
              <a:rPr lang="en-US" sz="2800" dirty="0"/>
              <a:t>.</a:t>
            </a:r>
          </a:p>
          <a:p>
            <a:r>
              <a:rPr lang="en-US" sz="2800" dirty="0"/>
              <a:t>In </a:t>
            </a:r>
            <a:r>
              <a:rPr lang="en-US" sz="2800" i="1" dirty="0"/>
              <a:t>Dolores Claiborne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70C0"/>
                </a:solidFill>
              </a:rPr>
              <a:t>Dolores uses the cover of the 1963 solar eclipse to murder her abusive husband</a:t>
            </a:r>
            <a:r>
              <a:rPr lang="en-US" sz="2800" dirty="0"/>
              <a:t>.</a:t>
            </a:r>
          </a:p>
          <a:p>
            <a:r>
              <a:rPr lang="en-US" sz="2800" dirty="0"/>
              <a:t>The same solar eclipse appears in </a:t>
            </a:r>
            <a:r>
              <a:rPr lang="en-US" sz="2800" i="1" dirty="0"/>
              <a:t>Gerald's Game</a:t>
            </a:r>
            <a:r>
              <a:rPr lang="en-US" sz="2800" dirty="0"/>
              <a:t>, as </a:t>
            </a:r>
            <a:r>
              <a:rPr lang="en-US" sz="2800" dirty="0">
                <a:solidFill>
                  <a:srgbClr val="C00000"/>
                </a:solidFill>
              </a:rPr>
              <a:t>Jessie relives a traumatic incident from her childhood that took place during the midday darkness</a:t>
            </a:r>
            <a:r>
              <a:rPr lang="en-US" sz="2800" dirty="0"/>
              <a:t>.”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2060"/>
              </a:solidFill>
            </a:endParaRP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" y="58848"/>
            <a:ext cx="9135533" cy="1007952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/>
              <a:t>1992, S. King, </a:t>
            </a:r>
            <a:r>
              <a:rPr lang="en-US" sz="2800" b="1" i="1" dirty="0"/>
              <a:t>Dolores Claiborne  </a:t>
            </a:r>
            <a:r>
              <a:rPr lang="en-US" sz="2800" b="1" dirty="0"/>
              <a:t>&amp;</a:t>
            </a:r>
            <a:r>
              <a:rPr lang="en-US" sz="2800" b="1" i="1" dirty="0"/>
              <a:t> Gerald’s 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D5AF5-3D7F-AA44-982B-42E4A2EA9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217388"/>
            <a:ext cx="1463349" cy="2208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F31E8F-D09D-8449-96B4-A843AB2C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593236"/>
            <a:ext cx="1463349" cy="2206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51D4F8-B89B-5347-B8CB-C96C97C83DF8}"/>
              </a:ext>
            </a:extLst>
          </p:cNvPr>
          <p:cNvSpPr txBox="1"/>
          <p:nvPr/>
        </p:nvSpPr>
        <p:spPr>
          <a:xfrm>
            <a:off x="7239000" y="5967275"/>
            <a:ext cx="17526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1</a:t>
            </a:r>
            <a:r>
              <a:rPr lang="en-US" i="1" baseline="30000" dirty="0">
                <a:solidFill>
                  <a:srgbClr val="0070C0"/>
                </a:solidFill>
              </a:rPr>
              <a:t>st</a:t>
            </a:r>
            <a:r>
              <a:rPr lang="en-US" i="1" dirty="0">
                <a:solidFill>
                  <a:srgbClr val="0070C0"/>
                </a:solidFill>
              </a:rPr>
              <a:t> ed. Covers, Viking Press</a:t>
            </a:r>
          </a:p>
        </p:txBody>
      </p:sp>
    </p:spTree>
    <p:extLst>
      <p:ext uri="{BB962C8B-B14F-4D97-AF65-F5344CB8AC3E}">
        <p14:creationId xmlns:p14="http://schemas.microsoft.com/office/powerpoint/2010/main" val="154369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174641"/>
            <a:ext cx="5664200" cy="5530959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"</a:t>
            </a:r>
            <a:r>
              <a:rPr lang="en-US" i="1" dirty="0">
                <a:solidFill>
                  <a:srgbClr val="0070C0"/>
                </a:solidFill>
              </a:rPr>
              <a:t>a Spanish missionary is captured by Mayans and tries to use his knowledge of a solar eclipse to scare them into releasing him</a:t>
            </a:r>
            <a:r>
              <a:rPr lang="en-US" dirty="0"/>
              <a:t>. They sacrifice him anyway, </a:t>
            </a:r>
            <a:r>
              <a:rPr lang="en-US" i="1" dirty="0">
                <a:solidFill>
                  <a:srgbClr val="C00000"/>
                </a:solidFill>
              </a:rPr>
              <a:t>already having calculated the infinite dates of upcoming eclipses</a:t>
            </a:r>
            <a:r>
              <a:rPr lang="en-US" dirty="0"/>
              <a:t>.”</a:t>
            </a:r>
          </a:p>
          <a:p>
            <a:pPr lvl="1"/>
            <a:r>
              <a:rPr lang="en-US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002060"/>
                </a:solidFill>
              </a:rPr>
              <a:t> ; Spanish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 LINK</a:t>
            </a:r>
            <a:endParaRPr lang="en-US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/>
              <a:t>c. 1996, A. </a:t>
            </a:r>
            <a:r>
              <a:rPr lang="en-US" sz="2800" b="1" dirty="0" err="1"/>
              <a:t>Monterroso</a:t>
            </a:r>
            <a:r>
              <a:rPr lang="en-US" sz="2800" b="1" dirty="0"/>
              <a:t>, </a:t>
            </a:r>
            <a:r>
              <a:rPr lang="en-US" sz="2800" b="1" i="1" dirty="0"/>
              <a:t>El Eclipse (short story)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896D9-C48F-DC41-BF23-B859CB9FE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067" y="1295400"/>
            <a:ext cx="2941523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98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7" y="1295400"/>
            <a:ext cx="5892800" cy="5378559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</a:rPr>
              <a:t>Aliens come to our Solar System, suffer an accident and need repairs.</a:t>
            </a:r>
          </a:p>
          <a:p>
            <a:r>
              <a:rPr lang="en-US" sz="2800" i="1" dirty="0">
                <a:solidFill>
                  <a:srgbClr val="0070C0"/>
                </a:solidFill>
              </a:rPr>
              <a:t>While fixing their ship on Earth, they are awed by the Aug. 11, 1999 eclipse.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An Earth scientist tells them that </a:t>
            </a:r>
            <a:r>
              <a:rPr lang="en-US" sz="2400" i="1" dirty="0">
                <a:solidFill>
                  <a:srgbClr val="C00000"/>
                </a:solidFill>
              </a:rPr>
              <a:t>[Earth] may be the only place in our Milky Way Galaxy where </a:t>
            </a:r>
            <a:r>
              <a:rPr lang="en-US" sz="2400" i="1" u="sng" dirty="0">
                <a:solidFill>
                  <a:srgbClr val="C00000"/>
                </a:solidFill>
              </a:rPr>
              <a:t>by coincidence</a:t>
            </a:r>
            <a:r>
              <a:rPr lang="en-US" sz="2400" i="1" dirty="0">
                <a:solidFill>
                  <a:srgbClr val="C00000"/>
                </a:solidFill>
              </a:rPr>
              <a:t> a moon </a:t>
            </a:r>
            <a:r>
              <a:rPr lang="en-US" sz="2400" i="1" u="sng" dirty="0">
                <a:solidFill>
                  <a:srgbClr val="C00000"/>
                </a:solidFill>
              </a:rPr>
              <a:t>blocks a star’s disk but not its corona</a:t>
            </a:r>
            <a:r>
              <a:rPr lang="en-US" sz="2400" i="1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61722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/>
              <a:t>1997, R.J. Sawyer, </a:t>
            </a:r>
            <a:r>
              <a:rPr lang="en-US" sz="2800" b="1" i="1" dirty="0"/>
              <a:t>Illegal Alien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4837B-25FF-2C4B-80C9-B64B95D6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27249"/>
            <a:ext cx="2463800" cy="3744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1C286-958A-8246-B4D3-6F93A24B46E8}"/>
              </a:ext>
            </a:extLst>
          </p:cNvPr>
          <p:cNvSpPr txBox="1"/>
          <p:nvPr/>
        </p:nvSpPr>
        <p:spPr>
          <a:xfrm>
            <a:off x="6172200" y="3872225"/>
            <a:ext cx="28702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Ace Books ; won 2002 </a:t>
            </a:r>
            <a:r>
              <a:rPr lang="en-US" i="1" dirty="0" err="1">
                <a:solidFill>
                  <a:srgbClr val="0070C0"/>
                </a:solidFill>
              </a:rPr>
              <a:t>Seiun</a:t>
            </a:r>
            <a:r>
              <a:rPr lang="en-US" i="1" dirty="0">
                <a:solidFill>
                  <a:srgbClr val="0070C0"/>
                </a:solidFill>
              </a:rPr>
              <a:t> Award in Japan for Best Foreign Novel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450FB-6F93-4641-98FB-3896AF34D9A2}"/>
              </a:ext>
            </a:extLst>
          </p:cNvPr>
          <p:cNvSpPr txBox="1"/>
          <p:nvPr/>
        </p:nvSpPr>
        <p:spPr>
          <a:xfrm>
            <a:off x="6172200" y="4829422"/>
            <a:ext cx="2768600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Novel focuses on an inter-species murder trial.  Canadian Sawyer made “an outsider’s view of American justice” (</a:t>
            </a:r>
            <a:r>
              <a:rPr lang="en-US" i="1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- Wikipedia</a:t>
            </a:r>
            <a:r>
              <a:rPr lang="en-US" i="1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4890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7" y="1174640"/>
            <a:ext cx="7154333" cy="5530960"/>
          </a:xfrm>
          <a:solidFill>
            <a:srgbClr val="FFFF00"/>
          </a:solidFill>
        </p:spPr>
        <p:txBody>
          <a:bodyPr/>
          <a:lstStyle/>
          <a:p>
            <a:r>
              <a:rPr lang="en-US" sz="2800" b="1" dirty="0">
                <a:solidFill>
                  <a:srgbClr val="002060"/>
                </a:solidFill>
              </a:rPr>
              <a:t>Children’s fantasy</a:t>
            </a:r>
            <a:r>
              <a:rPr lang="en-US" sz="2800" dirty="0">
                <a:solidFill>
                  <a:srgbClr val="002060"/>
                </a:solidFill>
              </a:rPr>
              <a:t>, 2</a:t>
            </a:r>
            <a:r>
              <a:rPr lang="en-US" sz="2800" baseline="30000" dirty="0">
                <a:solidFill>
                  <a:srgbClr val="002060"/>
                </a:solidFill>
              </a:rPr>
              <a:t>nd</a:t>
            </a:r>
            <a:r>
              <a:rPr lang="en-US" sz="2800" dirty="0">
                <a:solidFill>
                  <a:srgbClr val="002060"/>
                </a:solidFill>
              </a:rPr>
              <a:t> part of trilogy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Good bats fight bad birds</a:t>
            </a:r>
          </a:p>
          <a:p>
            <a:r>
              <a:rPr lang="en-US" sz="2800" dirty="0"/>
              <a:t>"Goth, reaching his home in an ancient Mayan pyramid, is anointed king and told of a prophecy by his priest, </a:t>
            </a:r>
            <a:r>
              <a:rPr lang="en-US" sz="2800" dirty="0" err="1"/>
              <a:t>Voxzaco</a:t>
            </a:r>
            <a:r>
              <a:rPr lang="en-US" sz="2800" dirty="0"/>
              <a:t>. According to the prophecy</a:t>
            </a:r>
            <a:r>
              <a:rPr lang="en-US" sz="2800" i="1" dirty="0">
                <a:solidFill>
                  <a:srgbClr val="0070C0"/>
                </a:solidFill>
              </a:rPr>
              <a:t>, if a hundred hearts are offered to their god, </a:t>
            </a:r>
            <a:r>
              <a:rPr lang="en-US" sz="2800" i="1" dirty="0" err="1">
                <a:solidFill>
                  <a:srgbClr val="0070C0"/>
                </a:solidFill>
              </a:rPr>
              <a:t>Cama</a:t>
            </a:r>
            <a:r>
              <a:rPr lang="en-US" sz="2800" i="1" dirty="0">
                <a:solidFill>
                  <a:srgbClr val="0070C0"/>
                </a:solidFill>
              </a:rPr>
              <a:t> Zotz, the coming solar eclipse will last forever, allowing Zotz to rule both the </a:t>
            </a:r>
            <a:r>
              <a:rPr lang="en-US" sz="2800" i="1" dirty="0" err="1">
                <a:solidFill>
                  <a:srgbClr val="0070C0"/>
                </a:solidFill>
              </a:rPr>
              <a:t>Upperworld</a:t>
            </a:r>
            <a:r>
              <a:rPr lang="en-US" sz="2800" i="1" dirty="0">
                <a:solidFill>
                  <a:srgbClr val="0070C0"/>
                </a:solidFill>
              </a:rPr>
              <a:t> and Underworld</a:t>
            </a:r>
            <a:r>
              <a:rPr lang="en-US" sz="2800" dirty="0"/>
              <a:t>.”</a:t>
            </a:r>
          </a:p>
          <a:p>
            <a:pPr lvl="1"/>
            <a:r>
              <a:rPr lang="en-US" sz="2400" dirty="0"/>
              <a:t>The battle between Good and Evil ensues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71628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/>
              <a:t>1999, Kenneth </a:t>
            </a:r>
            <a:r>
              <a:rPr lang="en-US" sz="2800" b="1" dirty="0" err="1"/>
              <a:t>Oppel</a:t>
            </a:r>
            <a:r>
              <a:rPr lang="en-US" sz="2800" b="1" dirty="0"/>
              <a:t>, </a:t>
            </a:r>
            <a:r>
              <a:rPr lang="en-US" sz="2800" b="1" i="1" dirty="0" err="1"/>
              <a:t>Sunwing</a:t>
            </a:r>
            <a:endParaRPr lang="en-US" sz="2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66EF7-F5A1-6948-814C-22C2A5D3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428180"/>
            <a:ext cx="1971844" cy="2912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5547F7-259D-0444-A0C7-BAEF80F70C3B}"/>
              </a:ext>
            </a:extLst>
          </p:cNvPr>
          <p:cNvSpPr txBox="1"/>
          <p:nvPr/>
        </p:nvSpPr>
        <p:spPr>
          <a:xfrm>
            <a:off x="7171267" y="3505200"/>
            <a:ext cx="197273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en-US" baseline="30000" dirty="0">
                <a:solidFill>
                  <a:srgbClr val="0070C0"/>
                </a:solidFill>
              </a:rPr>
              <a:t>st</a:t>
            </a:r>
            <a:r>
              <a:rPr lang="en-US" dirty="0">
                <a:solidFill>
                  <a:srgbClr val="0070C0"/>
                </a:solidFill>
              </a:rPr>
              <a:t> edition cover, HarperCollins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D6475-ACED-3F4E-BC26-D6DF64B03D3A}"/>
              </a:ext>
            </a:extLst>
          </p:cNvPr>
          <p:cNvSpPr txBox="1"/>
          <p:nvPr/>
        </p:nvSpPr>
        <p:spPr>
          <a:xfrm>
            <a:off x="7188200" y="4343400"/>
            <a:ext cx="1727200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7030A0"/>
                </a:solidFill>
              </a:rPr>
              <a:t>Oppel</a:t>
            </a:r>
            <a:r>
              <a:rPr lang="en-US" sz="2400" i="1" dirty="0">
                <a:solidFill>
                  <a:srgbClr val="7030A0"/>
                </a:solidFill>
              </a:rPr>
              <a:t> is another Canadian author.</a:t>
            </a:r>
          </a:p>
        </p:txBody>
      </p:sp>
    </p:spTree>
    <p:extLst>
      <p:ext uri="{BB962C8B-B14F-4D97-AF65-F5344CB8AC3E}">
        <p14:creationId xmlns:p14="http://schemas.microsoft.com/office/powerpoint/2010/main" val="183304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49" y="1143000"/>
            <a:ext cx="6559551" cy="5486400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Story of 3 teenagers – </a:t>
            </a:r>
            <a:r>
              <a:rPr lang="en-US" sz="2800" u="sng" dirty="0"/>
              <a:t>clichés of adolescence</a:t>
            </a:r>
          </a:p>
          <a:p>
            <a:pPr lvl="1"/>
            <a:r>
              <a:rPr lang="en-US" dirty="0"/>
              <a:t>Brainiac, Pretty Girl, Social Misfit</a:t>
            </a:r>
          </a:p>
          <a:p>
            <a:pPr lvl="2"/>
            <a:r>
              <a:rPr lang="en-US" dirty="0"/>
              <a:t>come together and learn about life [and themselves] </a:t>
            </a:r>
            <a:r>
              <a:rPr lang="en-US" dirty="0">
                <a:solidFill>
                  <a:srgbClr val="C00000"/>
                </a:solidFill>
              </a:rPr>
              <a:t>during a solar eclipse</a:t>
            </a:r>
            <a:r>
              <a:rPr lang="en-US" dirty="0"/>
              <a:t>.</a:t>
            </a:r>
          </a:p>
          <a:p>
            <a:pPr lvl="1"/>
            <a:r>
              <a:rPr lang="en-US" sz="2400" dirty="0"/>
              <a:t>“</a:t>
            </a:r>
            <a:r>
              <a:rPr lang="en-US" sz="2400" i="1" dirty="0">
                <a:solidFill>
                  <a:srgbClr val="0070C0"/>
                </a:solidFill>
              </a:rPr>
              <a:t>At Moon Shadow, an isolated campground, thousands have gathered to catch a glimpse of a rare and extraordinary total eclipse of the sun. </a:t>
            </a:r>
            <a:r>
              <a:rPr lang="en-US" sz="2400" dirty="0"/>
              <a:t>It's also were three lives are about to be changed forever…” (</a:t>
            </a:r>
            <a:r>
              <a:rPr lang="en-US" sz="24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– goodreads.com</a:t>
            </a:r>
            <a:r>
              <a:rPr lang="en-US" sz="2400" dirty="0"/>
              <a:t>) ; </a:t>
            </a:r>
            <a:r>
              <a:rPr lang="en-US" sz="2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solidFill>
                  <a:srgbClr val="002060"/>
                </a:solidFill>
              </a:rPr>
              <a:t> - Wikipedia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6705601" cy="1084152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/>
              <a:t>2008, Wendy Mass, </a:t>
            </a:r>
            <a:r>
              <a:rPr lang="en-US" sz="2800" b="1" i="1" dirty="0"/>
              <a:t>Every Soul a Star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835E8-7ECA-DF41-8054-58965D1B8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935" y="428180"/>
            <a:ext cx="2286000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203DE3-A1DF-B24F-B3CD-0C7818B537E5}"/>
              </a:ext>
            </a:extLst>
          </p:cNvPr>
          <p:cNvSpPr txBox="1"/>
          <p:nvPr/>
        </p:nvSpPr>
        <p:spPr>
          <a:xfrm>
            <a:off x="6714068" y="3810000"/>
            <a:ext cx="227753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Published by Little, Brown Books for Young Readers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652F0-57A0-3F4A-89EC-4F1DA9571E7D}"/>
              </a:ext>
            </a:extLst>
          </p:cNvPr>
          <p:cNvSpPr txBox="1"/>
          <p:nvPr/>
        </p:nvSpPr>
        <p:spPr>
          <a:xfrm>
            <a:off x="6747935" y="4953000"/>
            <a:ext cx="228600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Mass has written 30 novels for young people </a:t>
            </a:r>
          </a:p>
        </p:txBody>
      </p:sp>
    </p:spTree>
    <p:extLst>
      <p:ext uri="{BB962C8B-B14F-4D97-AF65-F5344CB8AC3E}">
        <p14:creationId xmlns:p14="http://schemas.microsoft.com/office/powerpoint/2010/main" val="879063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74641"/>
            <a:ext cx="7010400" cy="4999285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"... </a:t>
            </a:r>
            <a:r>
              <a:rPr lang="en-US" sz="2800" b="1" dirty="0"/>
              <a:t>sci-fi series </a:t>
            </a:r>
            <a:r>
              <a:rPr lang="en-US" sz="2800" dirty="0"/>
              <a:t>begins with a </a:t>
            </a:r>
            <a:r>
              <a:rPr lang="en-US" sz="2800" i="1" dirty="0">
                <a:solidFill>
                  <a:srgbClr val="0070C0"/>
                </a:solidFill>
              </a:rPr>
              <a:t>total eclipse that lets our vampiric friends finally venture out in the daytime</a:t>
            </a:r>
            <a:r>
              <a:rPr lang="en-US" sz="2800" dirty="0"/>
              <a:t> ... and start spreading their </a:t>
            </a:r>
            <a:r>
              <a:rPr lang="en-US" sz="2800" i="1" u="sng" dirty="0"/>
              <a:t>vampiric virus</a:t>
            </a:r>
            <a:r>
              <a:rPr lang="en-US" sz="2800" i="1" dirty="0"/>
              <a:t> </a:t>
            </a:r>
            <a:r>
              <a:rPr lang="en-US" sz="2800" dirty="0"/>
              <a:t>to everyone in New York City.” </a:t>
            </a:r>
            <a:r>
              <a:rPr lang="en-US" sz="28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2060"/>
              </a:solidFill>
            </a:endParaRPr>
          </a:p>
          <a:p>
            <a:pPr lvl="1"/>
            <a:r>
              <a:rPr lang="en-US" sz="2400" i="1" dirty="0">
                <a:solidFill>
                  <a:srgbClr val="FF0000"/>
                </a:solidFill>
              </a:rPr>
              <a:t>Made into TV series on FX, 2014-17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“</a:t>
            </a:r>
            <a:r>
              <a:rPr lang="en-US" sz="2400" i="1" dirty="0"/>
              <a:t>A Boeing 777 arrives at [JFK] Airport and is taxiing its way across the tarmac when it suddenly stops. All window shades are closed except one, the lights are out, and communication channels have gone silent</a:t>
            </a:r>
            <a:r>
              <a:rPr lang="en-US" sz="2400" dirty="0"/>
              <a:t>. …”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LINK-Wikipedia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71628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/>
              <a:t>2009, G. del Toro &amp; C. Hogan, </a:t>
            </a:r>
            <a:r>
              <a:rPr lang="en-US" sz="2800" b="1" i="1" dirty="0"/>
              <a:t>The Strain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85B51-5831-084F-A90E-8119B7616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394313"/>
            <a:ext cx="1927001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631D7-601E-174B-B4DB-C2D599BF67C7}"/>
              </a:ext>
            </a:extLst>
          </p:cNvPr>
          <p:cNvSpPr txBox="1"/>
          <p:nvPr/>
        </p:nvSpPr>
        <p:spPr>
          <a:xfrm>
            <a:off x="7440500" y="3342358"/>
            <a:ext cx="13716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Published by William Morrow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27319-E15F-C94C-A53A-95DA22B12C50}"/>
              </a:ext>
            </a:extLst>
          </p:cNvPr>
          <p:cNvSpPr txBox="1"/>
          <p:nvPr/>
        </p:nvSpPr>
        <p:spPr>
          <a:xfrm>
            <a:off x="7315201" y="4419600"/>
            <a:ext cx="1774600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Del Toro is a Mexican director.  Hogan is an American writer.</a:t>
            </a:r>
          </a:p>
        </p:txBody>
      </p:sp>
    </p:spTree>
    <p:extLst>
      <p:ext uri="{BB962C8B-B14F-4D97-AF65-F5344CB8AC3E}">
        <p14:creationId xmlns:p14="http://schemas.microsoft.com/office/powerpoint/2010/main" val="3811566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7" y="999067"/>
            <a:ext cx="6697133" cy="5630333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“A </a:t>
            </a:r>
            <a:r>
              <a:rPr lang="en-US" sz="2800" b="1" dirty="0"/>
              <a:t>historical novel </a:t>
            </a:r>
            <a:r>
              <a:rPr lang="en-US" sz="2800" dirty="0"/>
              <a:t>where the unique </a:t>
            </a:r>
            <a:r>
              <a:rPr lang="en-US" sz="2800" i="1" dirty="0">
                <a:solidFill>
                  <a:srgbClr val="0070C0"/>
                </a:solidFill>
              </a:rPr>
              <a:t>total lunar eclipse and total solar eclipse in Babylon on May 9, 2138 BC set off a young Mesopotamian’s adventures</a:t>
            </a:r>
            <a:r>
              <a:rPr lang="en-US" sz="2800" dirty="0"/>
              <a:t> in the ancient Indus Valley civilization.”  </a:t>
            </a:r>
            <a:r>
              <a:rPr lang="en-US" sz="28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2060"/>
              </a:solidFill>
            </a:endParaRPr>
          </a:p>
          <a:p>
            <a:pPr lvl="1"/>
            <a:r>
              <a:rPr lang="en-US" sz="2400" dirty="0"/>
              <a:t>“Inspired by Thor Heyerdahl's expedition in a reed ship across the Persian Gulf and the Arabian Sea, [it] narrates one man's dogged pursuit to end an evil trade wrecking many a young Mesopotamian's life.”  </a:t>
            </a:r>
            <a:r>
              <a:rPr lang="en-US" sz="2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LINK-Goodreads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931752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/>
              <a:t>2012, Vasant </a:t>
            </a:r>
            <a:r>
              <a:rPr lang="en-US" sz="2800" b="1" dirty="0" err="1"/>
              <a:t>Davé</a:t>
            </a:r>
            <a:r>
              <a:rPr lang="en-US" sz="2800" b="1" dirty="0"/>
              <a:t>, </a:t>
            </a:r>
            <a:r>
              <a:rPr lang="en-US" sz="2800" b="1" i="1" dirty="0"/>
              <a:t>Trade Winds to </a:t>
            </a:r>
            <a:r>
              <a:rPr lang="en-US" sz="2800" b="1" i="1" dirty="0" err="1"/>
              <a:t>Meluhha</a:t>
            </a:r>
            <a:endParaRPr lang="en-US" sz="2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63E81-0257-D744-A716-4F89CE49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875760"/>
            <a:ext cx="1879600" cy="2731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93AC20-5120-D448-9D24-B0CDD067C07F}"/>
              </a:ext>
            </a:extLst>
          </p:cNvPr>
          <p:cNvSpPr txBox="1"/>
          <p:nvPr/>
        </p:nvSpPr>
        <p:spPr>
          <a:xfrm>
            <a:off x="6819900" y="3722065"/>
            <a:ext cx="226060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Published by </a:t>
            </a:r>
            <a:r>
              <a:rPr lang="en-US" sz="1600" i="1" dirty="0" err="1">
                <a:solidFill>
                  <a:srgbClr val="0070C0"/>
                </a:solidFill>
              </a:rPr>
              <a:t>Vasantrai</a:t>
            </a:r>
            <a:r>
              <a:rPr lang="en-US" sz="1600" i="1" dirty="0">
                <a:solidFill>
                  <a:srgbClr val="0070C0"/>
                </a:solidFill>
              </a:rPr>
              <a:t> P. </a:t>
            </a:r>
            <a:r>
              <a:rPr lang="en-US" sz="1600" i="1" dirty="0" err="1">
                <a:solidFill>
                  <a:srgbClr val="0070C0"/>
                </a:solidFill>
              </a:rPr>
              <a:t>Davé</a:t>
            </a:r>
            <a:r>
              <a:rPr lang="en-US" sz="1600" i="1" dirty="0">
                <a:solidFill>
                  <a:srgbClr val="0070C0"/>
                </a:solidFill>
              </a:rPr>
              <a:t>, and RR Roy, India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24407-81DC-A144-B6B8-8C1A30CF68BA}"/>
              </a:ext>
            </a:extLst>
          </p:cNvPr>
          <p:cNvSpPr txBox="1"/>
          <p:nvPr/>
        </p:nvSpPr>
        <p:spPr>
          <a:xfrm>
            <a:off x="6819900" y="4667902"/>
            <a:ext cx="2260600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7030A0"/>
                </a:solidFill>
              </a:rPr>
              <a:t>Davé</a:t>
            </a:r>
            <a:r>
              <a:rPr lang="en-US" i="1" dirty="0">
                <a:solidFill>
                  <a:srgbClr val="7030A0"/>
                </a:solidFill>
              </a:rPr>
              <a:t> is a retired electrical engineer with a passion for exploring Indus Valley civilizations.  </a:t>
            </a:r>
            <a:r>
              <a:rPr lang="en-US" i="1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260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4641"/>
            <a:ext cx="6858000" cy="5378559"/>
          </a:xfrm>
          <a:solidFill>
            <a:srgbClr val="FFFF00"/>
          </a:solidFill>
        </p:spPr>
        <p:txBody>
          <a:bodyPr/>
          <a:lstStyle/>
          <a:p>
            <a:r>
              <a:rPr lang="en-US" sz="2800" u="sng" dirty="0" err="1"/>
              <a:t>Exeligmos</a:t>
            </a:r>
            <a:r>
              <a:rPr lang="en-US" sz="2800" dirty="0"/>
              <a:t> = </a:t>
            </a:r>
            <a:r>
              <a:rPr lang="en-US" sz="2800" u="sng" dirty="0">
                <a:solidFill>
                  <a:srgbClr val="0070C0"/>
                </a:solidFill>
              </a:rPr>
              <a:t>set of 3 Saros cycles</a:t>
            </a:r>
          </a:p>
          <a:p>
            <a:pPr lvl="1"/>
            <a:r>
              <a:rPr lang="en-US" sz="2400" dirty="0"/>
              <a:t>Resets about to original </a:t>
            </a:r>
            <a:r>
              <a:rPr lang="en-US" sz="2400" i="1" dirty="0"/>
              <a:t>longitude</a:t>
            </a:r>
          </a:p>
          <a:p>
            <a:r>
              <a:rPr lang="en-US" sz="2800" dirty="0"/>
              <a:t>‘The owner of </a:t>
            </a:r>
            <a:r>
              <a:rPr lang="en-US" sz="2800" dirty="0" err="1"/>
              <a:t>Exeligmos</a:t>
            </a:r>
            <a:r>
              <a:rPr lang="en-US" sz="2800" dirty="0"/>
              <a:t> Eclipse Tours is about to add a new level to the definition of infatuation, as he </a:t>
            </a:r>
            <a:r>
              <a:rPr lang="en-US" sz="2800" i="1" dirty="0">
                <a:solidFill>
                  <a:srgbClr val="0070C0"/>
                </a:solidFill>
              </a:rPr>
              <a:t>plunges ever further back into history searching for that perfect "triple saros</a:t>
            </a:r>
            <a:r>
              <a:rPr lang="en-US" sz="2800" dirty="0"/>
              <a:t>..." But are the history books all that they seem? </a:t>
            </a:r>
            <a:r>
              <a:rPr lang="en-US" sz="2800" dirty="0" err="1"/>
              <a:t>Exeligmos</a:t>
            </a:r>
            <a:r>
              <a:rPr lang="en-US" sz="2800" dirty="0"/>
              <a:t> is a fascinating fictional look at </a:t>
            </a:r>
            <a:r>
              <a:rPr lang="en-US" sz="2800" i="1" dirty="0">
                <a:solidFill>
                  <a:srgbClr val="C00000"/>
                </a:solidFill>
              </a:rPr>
              <a:t>eclipse chasing from a science fiction perspective</a:t>
            </a:r>
            <a:r>
              <a:rPr lang="en-US" sz="2800" dirty="0"/>
              <a:t>.’ </a:t>
            </a:r>
            <a:r>
              <a:rPr lang="en-US" sz="28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2060"/>
              </a:solidFill>
            </a:endParaRPr>
          </a:p>
          <a:p>
            <a:pPr lvl="1"/>
            <a:r>
              <a:rPr lang="en-US" sz="2400" i="1" dirty="0">
                <a:solidFill>
                  <a:schemeClr val="tx1"/>
                </a:solidFill>
              </a:rPr>
              <a:t>Also wrote </a:t>
            </a:r>
            <a:r>
              <a:rPr lang="en-US" sz="2400" i="1" u="sng" dirty="0" err="1">
                <a:solidFill>
                  <a:schemeClr val="tx1"/>
                </a:solidFill>
              </a:rPr>
              <a:t>Shadowfall</a:t>
            </a:r>
            <a:r>
              <a:rPr lang="en-US" sz="2400" i="1" dirty="0">
                <a:solidFill>
                  <a:schemeClr val="tx1"/>
                </a:solidFill>
              </a:rPr>
              <a:t> (eclipse-themed)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/>
              <a:t>2014, David Dickinson, </a:t>
            </a:r>
            <a:r>
              <a:rPr lang="en-US" sz="2800" b="1" i="1" dirty="0" err="1"/>
              <a:t>Exeligmos</a:t>
            </a:r>
            <a:r>
              <a:rPr lang="en-US" sz="2800" b="1" i="1" dirty="0"/>
              <a:t>, </a:t>
            </a:r>
            <a:r>
              <a:rPr lang="en-US" sz="2800" b="1" dirty="0"/>
              <a:t>short 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2EE43-C854-D04E-AFAE-9230A0178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200041"/>
            <a:ext cx="1905000" cy="2994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78E8D-D214-6B47-B24A-488DEA2E07BD}"/>
              </a:ext>
            </a:extLst>
          </p:cNvPr>
          <p:cNvSpPr txBox="1"/>
          <p:nvPr/>
        </p:nvSpPr>
        <p:spPr>
          <a:xfrm>
            <a:off x="6858000" y="4260523"/>
            <a:ext cx="20574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Kindle book.  Image from </a:t>
            </a:r>
            <a:r>
              <a:rPr lang="en-US" sz="1600" i="1" dirty="0" err="1">
                <a:solidFill>
                  <a:srgbClr val="0070C0"/>
                </a:solidFill>
              </a:rPr>
              <a:t>amazon.com</a:t>
            </a:r>
            <a:r>
              <a:rPr lang="en-US" sz="1600" i="1" dirty="0">
                <a:solidFill>
                  <a:srgbClr val="0070C0"/>
                </a:solidFill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B12CE-3208-034B-AA5B-86F9E9CC648C}"/>
              </a:ext>
            </a:extLst>
          </p:cNvPr>
          <p:cNvSpPr txBox="1"/>
          <p:nvPr/>
        </p:nvSpPr>
        <p:spPr>
          <a:xfrm>
            <a:off x="6858000" y="4910806"/>
            <a:ext cx="2057400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Dickson is a US Air Force veteran, Earth science teacher and science writer</a:t>
            </a:r>
          </a:p>
        </p:txBody>
      </p:sp>
    </p:spTree>
    <p:extLst>
      <p:ext uri="{BB962C8B-B14F-4D97-AF65-F5344CB8AC3E}">
        <p14:creationId xmlns:p14="http://schemas.microsoft.com/office/powerpoint/2010/main" val="4108654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7" y="1166175"/>
            <a:ext cx="7001933" cy="5082226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"Li Du was an imperial Chinese librarian. In 1780, three years of wandering have brought him to [the Tibetan border]. … </a:t>
            </a:r>
            <a:r>
              <a:rPr lang="en-US" sz="2800" i="1" dirty="0">
                <a:solidFill>
                  <a:srgbClr val="0070C0"/>
                </a:solidFill>
              </a:rPr>
              <a:t>The crowds have been drawn by the promise of an unmatched spectacle; an eclipse of the sun, commanded by the Emperor himself. </a:t>
            </a:r>
          </a:p>
          <a:p>
            <a:pPr lvl="1"/>
            <a:r>
              <a:rPr lang="en-US" sz="2400" dirty="0"/>
              <a:t>Amid the frenzy, Li Du befriends an elderly Jesuit astronomer. Hours later, the man is murdered in the home of the local magistrate</a:t>
            </a:r>
          </a:p>
          <a:p>
            <a:pPr lvl="1"/>
            <a:r>
              <a:rPr lang="en-US" sz="2400" dirty="0"/>
              <a:t> … </a:t>
            </a:r>
            <a:r>
              <a:rPr lang="en-US" sz="2400" i="1" dirty="0">
                <a:solidFill>
                  <a:srgbClr val="C00000"/>
                </a:solidFill>
              </a:rPr>
              <a:t>Li Du must solve the murder before the sun disappears</a:t>
            </a:r>
            <a:r>
              <a:rPr lang="en-US" sz="2400" dirty="0"/>
              <a:t>.” </a:t>
            </a:r>
            <a:r>
              <a:rPr lang="en-US" sz="24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7112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2800" b="1" dirty="0"/>
              <a:t>2015, Elsa Hart, </a:t>
            </a:r>
            <a:r>
              <a:rPr lang="en-US" sz="2800" b="1" i="1" dirty="0"/>
              <a:t>Jade Dragon Mountain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8467" y="5884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5CD9-973F-3743-AC27-B9314BC4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33" y="573324"/>
            <a:ext cx="1905000" cy="2880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07764-FABB-024C-BC21-35F3B2D133AD}"/>
              </a:ext>
            </a:extLst>
          </p:cNvPr>
          <p:cNvSpPr txBox="1"/>
          <p:nvPr/>
        </p:nvSpPr>
        <p:spPr>
          <a:xfrm>
            <a:off x="7205133" y="3470544"/>
            <a:ext cx="18288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Published by Minotaur Books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01809-71C0-E74A-9791-F735389774BA}"/>
              </a:ext>
            </a:extLst>
          </p:cNvPr>
          <p:cNvSpPr txBox="1"/>
          <p:nvPr/>
        </p:nvSpPr>
        <p:spPr>
          <a:xfrm>
            <a:off x="7205133" y="4648200"/>
            <a:ext cx="1828800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Hart has written several mystery novels set in 18</a:t>
            </a:r>
            <a:r>
              <a:rPr lang="en-US" i="1" baseline="30000" dirty="0">
                <a:solidFill>
                  <a:srgbClr val="7030A0"/>
                </a:solidFill>
              </a:rPr>
              <a:t>th</a:t>
            </a:r>
            <a:r>
              <a:rPr lang="en-US" i="1" dirty="0">
                <a:solidFill>
                  <a:srgbClr val="7030A0"/>
                </a:solidFill>
              </a:rPr>
              <a:t> century China.</a:t>
            </a:r>
          </a:p>
        </p:txBody>
      </p:sp>
    </p:spTree>
    <p:extLst>
      <p:ext uri="{BB962C8B-B14F-4D97-AF65-F5344CB8AC3E}">
        <p14:creationId xmlns:p14="http://schemas.microsoft.com/office/powerpoint/2010/main" val="1427646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82FA-7D34-F24B-B33D-71E6F596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01"/>
            <a:ext cx="9102461" cy="821266"/>
          </a:xfrm>
          <a:solidFill>
            <a:srgbClr val="92D050"/>
          </a:solidFill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5A5CC-A8B4-8C4C-85F0-CF2FECF6C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06" y="846667"/>
            <a:ext cx="8991600" cy="6019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z="2800" b="1" dirty="0"/>
              <a:t>Eclipses in literature for &gt; 5000 years</a:t>
            </a:r>
          </a:p>
          <a:p>
            <a:pPr lvl="1"/>
            <a:r>
              <a:rPr lang="en-US" sz="2400" b="1" i="1" dirty="0">
                <a:solidFill>
                  <a:srgbClr val="C00000"/>
                </a:solidFill>
              </a:rPr>
              <a:t>Some of </a:t>
            </a:r>
            <a:r>
              <a:rPr lang="en-US" sz="2400" b="1" i="1" u="sng" dirty="0">
                <a:solidFill>
                  <a:srgbClr val="C00000"/>
                </a:solidFill>
              </a:rPr>
              <a:t>greatest writers</a:t>
            </a:r>
            <a:r>
              <a:rPr lang="en-US" sz="2400" b="1" i="1" dirty="0">
                <a:solidFill>
                  <a:srgbClr val="C00000"/>
                </a:solidFill>
              </a:rPr>
              <a:t> employed them</a:t>
            </a:r>
            <a:endParaRPr lang="en-US" sz="2000" b="1" i="1" dirty="0">
              <a:solidFill>
                <a:srgbClr val="C00000"/>
              </a:solidFill>
            </a:endParaRPr>
          </a:p>
          <a:p>
            <a:r>
              <a:rPr lang="en-US" sz="2800" b="1" u="sng" dirty="0">
                <a:solidFill>
                  <a:srgbClr val="7030A0"/>
                </a:solidFill>
              </a:rPr>
              <a:t>Early literature</a:t>
            </a:r>
            <a:r>
              <a:rPr lang="en-US" sz="2800" b="1" dirty="0"/>
              <a:t>: tends to </a:t>
            </a:r>
            <a:r>
              <a:rPr lang="en-US" sz="2800" b="1" i="1" dirty="0"/>
              <a:t>bad omens</a:t>
            </a:r>
            <a:endParaRPr lang="en-US" sz="2400" b="1" i="1" dirty="0"/>
          </a:p>
          <a:p>
            <a:r>
              <a:rPr lang="en-US" sz="2800" b="1" u="sng" dirty="0">
                <a:solidFill>
                  <a:srgbClr val="7030A0"/>
                </a:solidFill>
              </a:rPr>
              <a:t>Enlightenment</a:t>
            </a:r>
            <a:r>
              <a:rPr lang="en-US" sz="2800" b="1" dirty="0"/>
              <a:t>: </a:t>
            </a:r>
          </a:p>
          <a:p>
            <a:pPr lvl="1"/>
            <a:r>
              <a:rPr lang="en-US" sz="2400" b="1" dirty="0"/>
              <a:t>Fear gone, </a:t>
            </a:r>
            <a:r>
              <a:rPr lang="en-US" sz="2400" b="1" i="1" dirty="0"/>
              <a:t>more scientifically accurate</a:t>
            </a:r>
          </a:p>
          <a:p>
            <a:r>
              <a:rPr lang="en-US" sz="2800" b="1" u="sng" dirty="0">
                <a:solidFill>
                  <a:srgbClr val="7030A0"/>
                </a:solidFill>
              </a:rPr>
              <a:t>Industrial/Gilded age</a:t>
            </a:r>
            <a:r>
              <a:rPr lang="en-US" sz="2800" b="1" dirty="0"/>
              <a:t>: reflected back on past fear</a:t>
            </a:r>
          </a:p>
          <a:p>
            <a:pPr lvl="1"/>
            <a:r>
              <a:rPr lang="en-US" sz="2400" b="1" dirty="0"/>
              <a:t>Started to emphasize </a:t>
            </a:r>
            <a:r>
              <a:rPr lang="en-US" sz="2400" b="1" i="1" dirty="0"/>
              <a:t>beauty of eclipses, shadows</a:t>
            </a:r>
          </a:p>
          <a:p>
            <a:pPr lvl="1"/>
            <a:r>
              <a:rPr lang="en-US" sz="2400" b="1" u="sng" dirty="0"/>
              <a:t>Lost worlds</a:t>
            </a:r>
            <a:r>
              <a:rPr lang="en-US" sz="2400" b="1" dirty="0"/>
              <a:t>, </a:t>
            </a:r>
            <a:r>
              <a:rPr lang="en-US" sz="2400" b="1" u="sng" dirty="0"/>
              <a:t>time travel </a:t>
            </a:r>
            <a:r>
              <a:rPr lang="en-US" sz="2400" b="1" dirty="0"/>
              <a:t>themes, </a:t>
            </a:r>
            <a:r>
              <a:rPr lang="en-US" sz="2400" b="1" u="sng" dirty="0"/>
              <a:t>predicting past eclipses</a:t>
            </a:r>
          </a:p>
          <a:p>
            <a:r>
              <a:rPr lang="en-US" sz="2800" b="1" u="sng" dirty="0">
                <a:solidFill>
                  <a:srgbClr val="7030A0"/>
                </a:solidFill>
              </a:rPr>
              <a:t>20</a:t>
            </a:r>
            <a:r>
              <a:rPr lang="en-US" sz="2800" b="1" u="sng" baseline="30000" dirty="0">
                <a:solidFill>
                  <a:srgbClr val="7030A0"/>
                </a:solidFill>
              </a:rPr>
              <a:t>th</a:t>
            </a:r>
            <a:r>
              <a:rPr lang="en-US" sz="2800" b="1" u="sng" dirty="0">
                <a:solidFill>
                  <a:srgbClr val="7030A0"/>
                </a:solidFill>
              </a:rPr>
              <a:t>-21</a:t>
            </a:r>
            <a:r>
              <a:rPr lang="en-US" sz="2800" b="1" u="sng" baseline="30000" dirty="0">
                <a:solidFill>
                  <a:srgbClr val="7030A0"/>
                </a:solidFill>
              </a:rPr>
              <a:t>st</a:t>
            </a:r>
            <a:r>
              <a:rPr lang="en-US" sz="2800" b="1" u="sng" dirty="0">
                <a:solidFill>
                  <a:srgbClr val="7030A0"/>
                </a:solidFill>
              </a:rPr>
              <a:t> century</a:t>
            </a:r>
            <a:r>
              <a:rPr lang="en-US" sz="2800" b="1" dirty="0"/>
              <a:t>: </a:t>
            </a:r>
          </a:p>
          <a:p>
            <a:pPr lvl="1"/>
            <a:r>
              <a:rPr lang="en-US" sz="2400" b="1" dirty="0"/>
              <a:t>more </a:t>
            </a:r>
            <a:r>
              <a:rPr lang="en-US" sz="2400" b="1" u="sng" dirty="0"/>
              <a:t>science fiction</a:t>
            </a:r>
            <a:r>
              <a:rPr lang="en-US" sz="2400" b="1" dirty="0"/>
              <a:t>, </a:t>
            </a:r>
            <a:r>
              <a:rPr lang="en-US" sz="2400" b="1" u="sng" dirty="0"/>
              <a:t>children’s</a:t>
            </a:r>
            <a:r>
              <a:rPr lang="en-US" sz="2400" b="1" dirty="0"/>
              <a:t> literature, </a:t>
            </a:r>
            <a:r>
              <a:rPr lang="en-US" sz="2400" b="1" u="sng" dirty="0"/>
              <a:t>time travel </a:t>
            </a:r>
            <a:r>
              <a:rPr lang="en-US" sz="2400" b="1" dirty="0"/>
              <a:t>themes, </a:t>
            </a:r>
            <a:r>
              <a:rPr lang="en-US" sz="2400" b="1" u="sng" dirty="0"/>
              <a:t>historical fiction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horror</a:t>
            </a:r>
          </a:p>
          <a:p>
            <a:pPr lvl="1"/>
            <a:r>
              <a:rPr lang="en-US" sz="2400" b="1" i="1" dirty="0">
                <a:solidFill>
                  <a:srgbClr val="C00000"/>
                </a:solidFill>
              </a:rPr>
              <a:t>Explosion of varieties of story lines</a:t>
            </a:r>
          </a:p>
          <a:p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7E9876-8836-8F48-9D9A-86E06B1900CD}"/>
              </a:ext>
            </a:extLst>
          </p:cNvPr>
          <p:cNvSpPr/>
          <p:nvPr/>
        </p:nvSpPr>
        <p:spPr>
          <a:xfrm>
            <a:off x="75406" y="0"/>
            <a:ext cx="3842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</p:spTree>
    <p:extLst>
      <p:ext uri="{BB962C8B-B14F-4D97-AF65-F5344CB8AC3E}">
        <p14:creationId xmlns:p14="http://schemas.microsoft.com/office/powerpoint/2010/main" val="364553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143000"/>
            <a:ext cx="8077200" cy="5562600"/>
          </a:xfrm>
          <a:solidFill>
            <a:srgbClr val="FFFF00"/>
          </a:solidFill>
        </p:spPr>
        <p:txBody>
          <a:bodyPr/>
          <a:lstStyle/>
          <a:p>
            <a:r>
              <a:rPr lang="en-US" sz="2800" b="1" i="1" dirty="0">
                <a:solidFill>
                  <a:srgbClr val="0070C0"/>
                </a:solidFill>
              </a:rPr>
              <a:t>Odyssey</a:t>
            </a:r>
            <a:r>
              <a:rPr lang="en-US" sz="2800" dirty="0"/>
              <a:t>, 'describes the 10-year voyage of the Greek general Odysseus to his home on the island of Ithaca after the fall of Troy in approximately 1200 B.C.</a:t>
            </a:r>
          </a:p>
          <a:p>
            <a:r>
              <a:rPr lang="en-US" sz="2800" dirty="0"/>
              <a:t>‘[a seer] </a:t>
            </a:r>
            <a:r>
              <a:rPr lang="en-US" sz="2800" dirty="0" err="1"/>
              <a:t>Theoclymenus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delivers his prophecy </a:t>
            </a:r>
            <a:r>
              <a:rPr lang="en-US" sz="2800" dirty="0"/>
              <a:t>as the suitors are sitting down for their noontime meal. He foresees them </a:t>
            </a:r>
            <a:r>
              <a:rPr lang="en-US" sz="2800" dirty="0">
                <a:solidFill>
                  <a:srgbClr val="7030A0"/>
                </a:solidFill>
              </a:rPr>
              <a:t>entering Hades</a:t>
            </a:r>
            <a:r>
              <a:rPr lang="en-US" sz="2800" dirty="0"/>
              <a:t> and ends his speech with the statement, </a:t>
            </a:r>
            <a:r>
              <a:rPr lang="en-US" sz="2800" i="1" dirty="0">
                <a:solidFill>
                  <a:srgbClr val="0070C0"/>
                </a:solidFill>
              </a:rPr>
              <a:t>"The Sun has been obliterated from the sky, and an unlucky darkness invades the world."</a:t>
            </a:r>
            <a:r>
              <a:rPr lang="en-US" sz="2800" dirty="0"/>
              <a:t> ‘</a:t>
            </a:r>
          </a:p>
          <a:p>
            <a:pPr lvl="1"/>
            <a:r>
              <a:rPr lang="en-US" sz="2400" dirty="0"/>
              <a:t>Homer </a:t>
            </a:r>
            <a:r>
              <a:rPr lang="en-US" sz="2400" u="sng" dirty="0"/>
              <a:t>got other astronomical details right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2060"/>
              </a:solidFill>
            </a:endParaRP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b="1" dirty="0"/>
              <a:t>c. 800 BC, Homer, </a:t>
            </a:r>
            <a:r>
              <a:rPr lang="en-US" b="1" i="1" dirty="0"/>
              <a:t>Odyssey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8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8966A-F8B1-5A46-918A-1D6C91DB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676400"/>
            <a:ext cx="1135566" cy="171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2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143000"/>
            <a:ext cx="6934200" cy="5638800"/>
          </a:xfrm>
          <a:solidFill>
            <a:srgbClr val="FFFF00"/>
          </a:solidFill>
        </p:spPr>
        <p:txBody>
          <a:bodyPr/>
          <a:lstStyle/>
          <a:p>
            <a:r>
              <a:rPr lang="en-US" sz="2800" u="sng" dirty="0"/>
              <a:t>Greek comedy play</a:t>
            </a:r>
            <a:r>
              <a:rPr lang="en-US" sz="2800" dirty="0"/>
              <a:t>, “a lampooning of intellectual fashions in classical Athens” </a:t>
            </a:r>
            <a:r>
              <a:rPr lang="en-US" sz="28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/>
              <a:t>Leader of the first semi-chorus:</a:t>
            </a:r>
          </a:p>
          <a:p>
            <a:pPr lvl="1"/>
            <a:r>
              <a:rPr lang="en-US" sz="2400" i="1" dirty="0">
                <a:solidFill>
                  <a:srgbClr val="C00000"/>
                </a:solidFill>
              </a:rPr>
              <a:t>``When you chose that enemy of heaven, the </a:t>
            </a:r>
            <a:r>
              <a:rPr lang="en-US" sz="2400" i="1" dirty="0" err="1">
                <a:solidFill>
                  <a:srgbClr val="C00000"/>
                </a:solidFill>
              </a:rPr>
              <a:t>Paphlagonian</a:t>
            </a:r>
            <a:r>
              <a:rPr lang="en-US" sz="2400" i="1" dirty="0">
                <a:solidFill>
                  <a:srgbClr val="C00000"/>
                </a:solidFill>
              </a:rPr>
              <a:t> tanner, for a general, we knitted our brow, we caused our wrath to break out; the lightning shot forth, the thunder pealed, </a:t>
            </a:r>
            <a:r>
              <a:rPr lang="en-US" sz="2400" i="1" dirty="0">
                <a:solidFill>
                  <a:srgbClr val="0070C0"/>
                </a:solidFill>
              </a:rPr>
              <a:t>the moon deserted her course and the sun at once veiled his beam threatening, no longer to give you light,</a:t>
            </a:r>
            <a:r>
              <a:rPr lang="en-US" sz="2400" i="1" dirty="0"/>
              <a:t> if Cleon became general.”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600" b="1" dirty="0"/>
              <a:t>419 BC, Aristophanes, </a:t>
            </a:r>
            <a:r>
              <a:rPr lang="en-US" sz="3600" b="1" i="1" dirty="0"/>
              <a:t>The Clouds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F84A5-5EA3-944C-8F75-57014166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839189"/>
            <a:ext cx="1987485" cy="175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C9F713-291D-0A41-8FFC-E05904C500D3}"/>
              </a:ext>
            </a:extLst>
          </p:cNvPr>
          <p:cNvSpPr txBox="1"/>
          <p:nvPr/>
        </p:nvSpPr>
        <p:spPr>
          <a:xfrm>
            <a:off x="7239001" y="3610374"/>
            <a:ext cx="175888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Scene from </a:t>
            </a:r>
            <a:r>
              <a:rPr lang="en-US" sz="1600" i="1" dirty="0">
                <a:solidFill>
                  <a:srgbClr val="7030A0"/>
                </a:solidFill>
              </a:rPr>
              <a:t>The Clouds</a:t>
            </a:r>
            <a:r>
              <a:rPr lang="en-US" sz="1600" dirty="0">
                <a:solidFill>
                  <a:srgbClr val="7030A0"/>
                </a:solidFill>
              </a:rPr>
              <a:t>: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Strepsiades</a:t>
            </a:r>
            <a:r>
              <a:rPr lang="en-US" sz="1600" dirty="0">
                <a:solidFill>
                  <a:srgbClr val="0070C0"/>
                </a:solidFill>
              </a:rPr>
              <a:t> and </a:t>
            </a:r>
            <a:r>
              <a:rPr lang="en-US" sz="1600" dirty="0" err="1">
                <a:solidFill>
                  <a:srgbClr val="0070C0"/>
                </a:solidFill>
              </a:rPr>
              <a:t>Pheidippiedes</a:t>
            </a:r>
            <a:r>
              <a:rPr lang="en-US" sz="1600" dirty="0">
                <a:solidFill>
                  <a:srgbClr val="0070C0"/>
                </a:solidFill>
              </a:rPr>
              <a:t>, with Socrates in a basket, 1564, </a:t>
            </a:r>
            <a:r>
              <a:rPr lang="en-US" sz="1600" dirty="0" err="1">
                <a:solidFill>
                  <a:srgbClr val="0070C0"/>
                </a:solidFill>
              </a:rPr>
              <a:t>Joannes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Sambucus</a:t>
            </a:r>
            <a:r>
              <a:rPr lang="en-US" sz="1600" dirty="0">
                <a:solidFill>
                  <a:srgbClr val="0070C0"/>
                </a:solidFill>
              </a:rPr>
              <a:t> - </a:t>
            </a:r>
            <a:r>
              <a:rPr lang="en-US" sz="1600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51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" y="1143000"/>
            <a:ext cx="7755467" cy="5715000"/>
          </a:xfrm>
          <a:solidFill>
            <a:srgbClr val="FFFF00"/>
          </a:solidFill>
        </p:spPr>
        <p:txBody>
          <a:bodyPr/>
          <a:lstStyle/>
          <a:p>
            <a:r>
              <a:rPr lang="en-US" sz="2800" dirty="0"/>
              <a:t>When the Hebrew leader Joshua brings the Israelites into battle in Canaan: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"And he said in the sight of Israel, " sun, stand still at Gibeon, And O moon in the valley of </a:t>
            </a:r>
            <a:r>
              <a:rPr lang="en-US" i="1" dirty="0" err="1">
                <a:solidFill>
                  <a:srgbClr val="0070C0"/>
                </a:solidFill>
              </a:rPr>
              <a:t>Aijalon</a:t>
            </a:r>
            <a:r>
              <a:rPr lang="en-US" i="1" dirty="0">
                <a:solidFill>
                  <a:srgbClr val="0070C0"/>
                </a:solidFill>
              </a:rPr>
              <a:t>." So the sun stood still, and the moon stopped, Until the nation avenged themselves of their enemies.”</a:t>
            </a:r>
          </a:p>
          <a:p>
            <a:r>
              <a:rPr lang="en-US" sz="2800" dirty="0"/>
              <a:t>Humphreys &amp; Waddington c. 2017: original Hebrew: </a:t>
            </a:r>
            <a:r>
              <a:rPr lang="en-US" sz="2800" dirty="0">
                <a:solidFill>
                  <a:srgbClr val="C00000"/>
                </a:solidFill>
              </a:rPr>
              <a:t>"stopped" does not necessarily mean motion.  It can mean "stopped shining".  There was an annular eclipse at about the right time.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solidFill>
                  <a:srgbClr val="002060"/>
                </a:solidFill>
              </a:rPr>
              <a:t> ; 1.7’ </a:t>
            </a:r>
            <a:r>
              <a:rPr lang="en-US" sz="24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400" dirty="0">
                <a:solidFill>
                  <a:srgbClr val="002060"/>
                </a:solidFill>
              </a:rPr>
              <a:t> FYI</a:t>
            </a:r>
          </a:p>
          <a:p>
            <a:endParaRPr lang="en-US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600" b="1" dirty="0"/>
              <a:t>Oct. 27, 1207 BC, </a:t>
            </a:r>
            <a:r>
              <a:rPr lang="en-US" sz="3600" b="1" i="1" dirty="0"/>
              <a:t>Bible</a:t>
            </a:r>
            <a:r>
              <a:rPr lang="en-US" sz="3600" b="1" dirty="0"/>
              <a:t> – Joshua 10:12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C997F-36F9-7E44-9A51-ED007D61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478" y="1584215"/>
            <a:ext cx="1887522" cy="1285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4FA87-96A9-DD4F-A4D3-3C8AB1872A07}"/>
              </a:ext>
            </a:extLst>
          </p:cNvPr>
          <p:cNvSpPr txBox="1"/>
          <p:nvPr/>
        </p:nvSpPr>
        <p:spPr>
          <a:xfrm>
            <a:off x="7239000" y="3048000"/>
            <a:ext cx="19050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Joshua leads Israelites into Battle, 1800, Benjamin West - </a:t>
            </a:r>
            <a:r>
              <a:rPr lang="en-US" sz="1400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3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8228013" cy="5448300"/>
          </a:xfrm>
          <a:solidFill>
            <a:srgbClr val="FFFF00"/>
          </a:solidFill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</a:rPr>
              <a:t>Joel 2:10 </a:t>
            </a:r>
            <a:r>
              <a:rPr lang="en-US" sz="2800" dirty="0"/>
              <a:t>-- "</a:t>
            </a:r>
            <a:r>
              <a:rPr lang="en-US" sz="2800" dirty="0">
                <a:solidFill>
                  <a:srgbClr val="C00000"/>
                </a:solidFill>
              </a:rPr>
              <a:t>The sun will be turned to darkness and the moon to blood </a:t>
            </a:r>
            <a:r>
              <a:rPr lang="en-US" sz="2800" dirty="0"/>
              <a:t>before the coming of the great and dreadful day of the LORD.”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rgbClr val="0070C0"/>
                </a:solidFill>
              </a:rPr>
              <a:t>Amos 8:9 </a:t>
            </a:r>
            <a:r>
              <a:rPr lang="en-US" sz="2800" dirty="0"/>
              <a:t>-- '"In that day," declares the Sovereign LORD, "I will make the </a:t>
            </a:r>
            <a:r>
              <a:rPr lang="en-US" sz="2800" dirty="0">
                <a:solidFill>
                  <a:srgbClr val="C00000"/>
                </a:solidFill>
              </a:rPr>
              <a:t>sun go down at noon and darken the earth in broad daylight</a:t>
            </a:r>
            <a:r>
              <a:rPr lang="en-US" sz="2800" dirty="0"/>
              <a:t>.”’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Matthew 24:29 </a:t>
            </a:r>
            <a:r>
              <a:rPr lang="en-US" sz="2800" dirty="0"/>
              <a:t>-- "Immediately after the distress of those days -- the </a:t>
            </a:r>
            <a:r>
              <a:rPr lang="en-US" sz="2800" dirty="0">
                <a:solidFill>
                  <a:srgbClr val="C00000"/>
                </a:solidFill>
              </a:rPr>
              <a:t>sun will be darkened, and the moon will not give its light</a:t>
            </a:r>
            <a:r>
              <a:rPr lang="en-US" sz="2800" dirty="0"/>
              <a:t>; the stars will fall from the sky, and the heavenly bodies will be shaken."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600" b="1" dirty="0"/>
              <a:t>More from </a:t>
            </a:r>
            <a:r>
              <a:rPr lang="en-US" sz="3600" b="1" i="1" dirty="0"/>
              <a:t>Bible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</p:spTree>
    <p:extLst>
      <p:ext uri="{BB962C8B-B14F-4D97-AF65-F5344CB8AC3E}">
        <p14:creationId xmlns:p14="http://schemas.microsoft.com/office/powerpoint/2010/main" val="315292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8228013" cy="5448300"/>
          </a:xfrm>
          <a:solidFill>
            <a:srgbClr val="FFFF00"/>
          </a:solidFill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</a:rPr>
              <a:t>Mark 15:33 </a:t>
            </a:r>
            <a:r>
              <a:rPr lang="en-US" sz="2400" dirty="0"/>
              <a:t>-- </a:t>
            </a:r>
            <a:r>
              <a:rPr lang="en-US" sz="2800" dirty="0"/>
              <a:t>"At noon, </a:t>
            </a:r>
            <a:r>
              <a:rPr lang="en-US" sz="2800" dirty="0">
                <a:solidFill>
                  <a:srgbClr val="C00000"/>
                </a:solidFill>
              </a:rPr>
              <a:t>darkness came over the whole land</a:t>
            </a:r>
            <a:r>
              <a:rPr lang="en-US" sz="2800" dirty="0"/>
              <a:t> until three in the afternoon."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Matthew 27:45 </a:t>
            </a:r>
            <a:r>
              <a:rPr lang="en-US" sz="2400" dirty="0"/>
              <a:t>-- </a:t>
            </a:r>
            <a:r>
              <a:rPr lang="en-US" sz="2800" dirty="0"/>
              <a:t>"From noon until three in the afternoon </a:t>
            </a:r>
            <a:r>
              <a:rPr lang="en-US" sz="2800" dirty="0">
                <a:solidFill>
                  <a:srgbClr val="C00000"/>
                </a:solidFill>
              </a:rPr>
              <a:t>darkness came over all the land</a:t>
            </a:r>
            <a:r>
              <a:rPr lang="en-US" sz="2800" dirty="0"/>
              <a:t>."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Acts 2:20 </a:t>
            </a:r>
            <a:r>
              <a:rPr lang="en-US" sz="2400" dirty="0"/>
              <a:t>-- </a:t>
            </a:r>
            <a:r>
              <a:rPr lang="en-US" sz="2800" dirty="0"/>
              <a:t>"The </a:t>
            </a:r>
            <a:r>
              <a:rPr lang="en-US" sz="2800" dirty="0">
                <a:solidFill>
                  <a:srgbClr val="C00000"/>
                </a:solidFill>
              </a:rPr>
              <a:t>sun will be turned to darkness and the moon to blood </a:t>
            </a:r>
            <a:r>
              <a:rPr lang="en-US" sz="2800" dirty="0"/>
              <a:t>before the coming of the great and glorious day of the Lord.”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Revelation 6:12 </a:t>
            </a:r>
            <a:r>
              <a:rPr lang="en-US" sz="2800" dirty="0"/>
              <a:t>-- "I watched as he opened the sixth seal. There was a great earthquake. The </a:t>
            </a:r>
            <a:r>
              <a:rPr lang="en-US" sz="2800" dirty="0">
                <a:solidFill>
                  <a:srgbClr val="C00000"/>
                </a:solidFill>
              </a:rPr>
              <a:t>sun turned black like sackcloth</a:t>
            </a:r>
            <a:r>
              <a:rPr lang="en-US" sz="2800" dirty="0"/>
              <a:t> made of goat hair, the </a:t>
            </a:r>
            <a:r>
              <a:rPr lang="en-US" sz="2800" dirty="0">
                <a:solidFill>
                  <a:srgbClr val="C00000"/>
                </a:solidFill>
              </a:rPr>
              <a:t>whole moon turned blood red</a:t>
            </a:r>
            <a:r>
              <a:rPr lang="en-US" sz="2800" dirty="0"/>
              <a:t>," </a:t>
            </a:r>
          </a:p>
          <a:p>
            <a:endParaRPr lang="en-US" dirty="0"/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84152"/>
          </a:xfrm>
          <a:solidFill>
            <a:srgbClr val="FF0000"/>
          </a:solidFill>
        </p:spPr>
        <p:txBody>
          <a:bodyPr/>
          <a:lstStyle/>
          <a:p>
            <a:r>
              <a:rPr lang="en-US" sz="3600" b="1" dirty="0"/>
              <a:t>Still more from </a:t>
            </a:r>
            <a:r>
              <a:rPr lang="en-US" sz="3600" b="1" i="1" dirty="0"/>
              <a:t>Bible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</p:spTree>
    <p:extLst>
      <p:ext uri="{BB962C8B-B14F-4D97-AF65-F5344CB8AC3E}">
        <p14:creationId xmlns:p14="http://schemas.microsoft.com/office/powerpoint/2010/main" val="409832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796C7-711C-D54A-9C26-881B579E7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9200"/>
            <a:ext cx="8839200" cy="5448300"/>
          </a:xfrm>
          <a:solidFill>
            <a:srgbClr val="FFFF00"/>
          </a:solidFill>
        </p:spPr>
        <p:txBody>
          <a:bodyPr/>
          <a:lstStyle/>
          <a:p>
            <a:r>
              <a:rPr lang="en-US" sz="2800" u="sng" dirty="0">
                <a:solidFill>
                  <a:srgbClr val="0070C0"/>
                </a:solidFill>
              </a:rPr>
              <a:t>1590</a:t>
            </a:r>
            <a:r>
              <a:rPr lang="en-US" sz="2800" dirty="0"/>
              <a:t> – partial </a:t>
            </a:r>
            <a:r>
              <a:rPr lang="en-US" sz="2800" u="sng" dirty="0"/>
              <a:t>solar</a:t>
            </a:r>
            <a:r>
              <a:rPr lang="en-US" sz="2800" dirty="0"/>
              <a:t> eclipse</a:t>
            </a:r>
          </a:p>
          <a:p>
            <a:r>
              <a:rPr lang="en-US" sz="2800" u="sng" dirty="0">
                <a:solidFill>
                  <a:srgbClr val="0070C0"/>
                </a:solidFill>
              </a:rPr>
              <a:t>Feb 21, 1598</a:t>
            </a:r>
            <a:r>
              <a:rPr lang="en-US" sz="2800" dirty="0"/>
              <a:t> – partial </a:t>
            </a:r>
            <a:r>
              <a:rPr lang="en-US" sz="2800" u="sng" dirty="0"/>
              <a:t>lunar</a:t>
            </a:r>
            <a:r>
              <a:rPr lang="en-US" sz="2800" dirty="0"/>
              <a:t> eclipse</a:t>
            </a:r>
          </a:p>
          <a:p>
            <a:r>
              <a:rPr lang="en-US" sz="2800" u="sng" dirty="0">
                <a:solidFill>
                  <a:srgbClr val="0070C0"/>
                </a:solidFill>
              </a:rPr>
              <a:t>Mar 7, 1598</a:t>
            </a:r>
            <a:r>
              <a:rPr lang="en-US" sz="2800" dirty="0"/>
              <a:t> – total </a:t>
            </a:r>
            <a:r>
              <a:rPr lang="en-US" sz="2800" u="sng" dirty="0"/>
              <a:t>solar</a:t>
            </a:r>
            <a:r>
              <a:rPr lang="en-US" sz="2800" dirty="0"/>
              <a:t> in SW, NW England, nearly total in Stratford</a:t>
            </a:r>
          </a:p>
          <a:p>
            <a:r>
              <a:rPr lang="en-US" sz="2800" u="sng" dirty="0">
                <a:solidFill>
                  <a:srgbClr val="0070C0"/>
                </a:solidFill>
              </a:rPr>
              <a:t>Jul 10, 1600</a:t>
            </a:r>
            <a:r>
              <a:rPr lang="en-US" sz="2800" dirty="0"/>
              <a:t> – total </a:t>
            </a:r>
            <a:r>
              <a:rPr lang="en-US" sz="2800" u="sng" dirty="0"/>
              <a:t>solar</a:t>
            </a:r>
            <a:r>
              <a:rPr lang="en-US" sz="2800" dirty="0"/>
              <a:t> in Spain, partial in England</a:t>
            </a:r>
          </a:p>
          <a:p>
            <a:r>
              <a:rPr lang="en-US" sz="2800" u="sng" dirty="0">
                <a:solidFill>
                  <a:srgbClr val="0070C0"/>
                </a:solidFill>
              </a:rPr>
              <a:t>July 24, 1600</a:t>
            </a:r>
            <a:r>
              <a:rPr lang="en-US" sz="2800" dirty="0"/>
              <a:t> – partial </a:t>
            </a:r>
            <a:r>
              <a:rPr lang="en-US" sz="2800" u="sng" dirty="0"/>
              <a:t>lunar</a:t>
            </a:r>
            <a:r>
              <a:rPr lang="en-US" sz="2800" dirty="0"/>
              <a:t> eclipse</a:t>
            </a:r>
          </a:p>
          <a:p>
            <a:r>
              <a:rPr lang="en-US" sz="2800" u="sng" dirty="0">
                <a:solidFill>
                  <a:srgbClr val="0070C0"/>
                </a:solidFill>
              </a:rPr>
              <a:t>1601</a:t>
            </a:r>
            <a:r>
              <a:rPr lang="en-US" sz="2800" dirty="0"/>
              <a:t> – partial </a:t>
            </a:r>
            <a:r>
              <a:rPr lang="en-US" sz="2800" u="sng" dirty="0"/>
              <a:t>solar</a:t>
            </a:r>
            <a:r>
              <a:rPr lang="en-US" sz="2800" dirty="0"/>
              <a:t> </a:t>
            </a:r>
          </a:p>
          <a:p>
            <a:r>
              <a:rPr lang="en-US" sz="2800" u="sng" dirty="0">
                <a:solidFill>
                  <a:srgbClr val="0070C0"/>
                </a:solidFill>
              </a:rPr>
              <a:t>Apr 3, 1605</a:t>
            </a:r>
            <a:r>
              <a:rPr lang="en-US" sz="2800" dirty="0"/>
              <a:t> – partial </a:t>
            </a:r>
            <a:r>
              <a:rPr lang="en-US" sz="2800" u="sng" dirty="0"/>
              <a:t>lunar</a:t>
            </a:r>
            <a:r>
              <a:rPr lang="en-US" sz="2800" dirty="0"/>
              <a:t>, perigee (super-Moon!), 99%, at sunset</a:t>
            </a:r>
          </a:p>
          <a:p>
            <a:r>
              <a:rPr lang="en-US" sz="2800" u="sng" dirty="0">
                <a:solidFill>
                  <a:srgbClr val="0070C0"/>
                </a:solidFill>
              </a:rPr>
              <a:t>Oct 12, 1605</a:t>
            </a:r>
            <a:r>
              <a:rPr lang="en-US" sz="2800" dirty="0"/>
              <a:t> – total </a:t>
            </a:r>
            <a:r>
              <a:rPr lang="en-US" sz="2800" u="sng" dirty="0"/>
              <a:t>solar </a:t>
            </a:r>
            <a:r>
              <a:rPr lang="en-US" sz="2800" dirty="0"/>
              <a:t>in SW France, partial in England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38A6-0115-E94E-9550-C4057E3B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48"/>
            <a:ext cx="9144000" cy="1007952"/>
          </a:xfrm>
          <a:solidFill>
            <a:srgbClr val="FF0000"/>
          </a:solidFill>
        </p:spPr>
        <p:txBody>
          <a:bodyPr/>
          <a:lstStyle/>
          <a:p>
            <a:r>
              <a:rPr lang="en-US" sz="3600" b="1" dirty="0"/>
              <a:t>Eclipses in Shakespeare’s England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E78A-6780-474D-B7E6-428FE90BF94E}"/>
              </a:ext>
            </a:extLst>
          </p:cNvPr>
          <p:cNvSpPr txBox="1"/>
          <p:nvPr/>
        </p:nvSpPr>
        <p:spPr>
          <a:xfrm>
            <a:off x="0" y="9048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© Gerard </a:t>
            </a:r>
            <a:r>
              <a:rPr lang="en-US" dirty="0" err="1">
                <a:solidFill>
                  <a:schemeClr val="tx1"/>
                </a:solidFill>
              </a:rPr>
              <a:t>Williger</a:t>
            </a:r>
            <a:r>
              <a:rPr lang="en-US" dirty="0">
                <a:solidFill>
                  <a:schemeClr val="tx1"/>
                </a:solidFill>
              </a:rPr>
              <a:t> 2023, U Louisville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A20F7-E899-1140-A7DF-3046729B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838200"/>
            <a:ext cx="1135566" cy="1455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EA119-ED35-8F4E-A7A4-CEE4FB391F6C}"/>
              </a:ext>
            </a:extLst>
          </p:cNvPr>
          <p:cNvSpPr txBox="1"/>
          <p:nvPr/>
        </p:nvSpPr>
        <p:spPr>
          <a:xfrm>
            <a:off x="6172200" y="1226634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70C0"/>
                </a:solidFill>
              </a:rPr>
              <a:t>Shakespeare, National Portrait Gallery</a:t>
            </a:r>
          </a:p>
        </p:txBody>
      </p:sp>
    </p:spTree>
    <p:extLst>
      <p:ext uri="{BB962C8B-B14F-4D97-AF65-F5344CB8AC3E}">
        <p14:creationId xmlns:p14="http://schemas.microsoft.com/office/powerpoint/2010/main" val="53626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97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pitchFamily="-65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97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pitchFamily="-65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18556</TotalTime>
  <Words>4370</Words>
  <Application>Microsoft Macintosh PowerPoint</Application>
  <PresentationFormat>On-screen Show (4:3)</PresentationFormat>
  <Paragraphs>340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ＭＳ Ｐゴシック</vt:lpstr>
      <vt:lpstr>Arial</vt:lpstr>
      <vt:lpstr>DejaVu Sans</vt:lpstr>
      <vt:lpstr>Times New Roman</vt:lpstr>
      <vt:lpstr>Office Theme</vt:lpstr>
      <vt:lpstr>Lec 10: A Sampling of  Eclipses in Literature</vt:lpstr>
      <vt:lpstr>c. 2750-2500 BC, Gilgamesh</vt:lpstr>
      <vt:lpstr>c. 2134 BC, China</vt:lpstr>
      <vt:lpstr>c. 800 BC, Homer, Odyssey</vt:lpstr>
      <vt:lpstr>419 BC, Aristophanes, The Clouds</vt:lpstr>
      <vt:lpstr>Oct. 27, 1207 BC, Bible – Joshua 10:12</vt:lpstr>
      <vt:lpstr>More from Bible</vt:lpstr>
      <vt:lpstr>Still more from Bible</vt:lpstr>
      <vt:lpstr>Eclipses in Shakespeare’s England</vt:lpstr>
      <vt:lpstr>1603-06 King Lear; c 1606 Richard II</vt:lpstr>
      <vt:lpstr>Hamlet ; Othello</vt:lpstr>
      <vt:lpstr>Macbeth ; Antony &amp; Cleopatra</vt:lpstr>
      <vt:lpstr>W. Shakespeare Sonnets</vt:lpstr>
      <vt:lpstr>1667 J. Milton, Paradise Lost</vt:lpstr>
      <vt:lpstr>1671, J. Milton, Samson Agonistes 80-90</vt:lpstr>
      <vt:lpstr>1820 W. Wordsworth, The Eclipse of the Sun</vt:lpstr>
      <vt:lpstr>1873 Jules Verne, The Fur Country</vt:lpstr>
      <vt:lpstr>1887, Konstantin Tsiolkovsky, On the Moon</vt:lpstr>
      <vt:lpstr>1885, HR Haggard, King Solomon’s Mines</vt:lpstr>
      <vt:lpstr>1888/94-95, Bolesaw Prus, Pharoah</vt:lpstr>
      <vt:lpstr>1889, M Twain, A Connecticut Yankee in King Arthur’s Court</vt:lpstr>
      <vt:lpstr>1891, E Dickinson, It sounded as if the Streets were running</vt:lpstr>
      <vt:lpstr>1902, Thomas Hardy, At a lunar eclipse</vt:lpstr>
      <vt:lpstr>c. 1940, Enid Blyton, Secret Mountain</vt:lpstr>
      <vt:lpstr>1941, Isaac Asimov, Nightfall</vt:lpstr>
      <vt:lpstr>1949, Hergé, Tin Tin: Prisoners of the Sun</vt:lpstr>
      <vt:lpstr>1961, A.C. Clarke, A Fall of Moondust</vt:lpstr>
      <vt:lpstr>1982, A. Dillard, Total Eclipse, Atlantic Magazine</vt:lpstr>
      <vt:lpstr>1985, Brian Moore, Black Robe</vt:lpstr>
      <vt:lpstr>1992, S. King, Dolores Claiborne  &amp; Gerald’s Game</vt:lpstr>
      <vt:lpstr>c. 1996, A. Monterroso, El Eclipse (short story)</vt:lpstr>
      <vt:lpstr>1997, R.J. Sawyer, Illegal Alien</vt:lpstr>
      <vt:lpstr>1999, Kenneth Oppel, Sunwing</vt:lpstr>
      <vt:lpstr>2008, Wendy Mass, Every Soul a Star</vt:lpstr>
      <vt:lpstr>2009, G. del Toro &amp; C. Hogan, The Strain</vt:lpstr>
      <vt:lpstr>2012, Vasant Davé, Trade Winds to Meluhha</vt:lpstr>
      <vt:lpstr>2014, David Dickinson, Exeligmos, short story</vt:lpstr>
      <vt:lpstr>2015, Elsa Hart, Jade Dragon Mountain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4: Observing Stars &amp; Planets First: 4.3 What Atmosphere Does to Light</dc:title>
  <dc:creator>Microsoft Office User</dc:creator>
  <cp:lastModifiedBy>Microsoft Office User</cp:lastModifiedBy>
  <cp:revision>2663</cp:revision>
  <cp:lastPrinted>2023-09-28T00:41:28Z</cp:lastPrinted>
  <dcterms:created xsi:type="dcterms:W3CDTF">2020-01-14T17:50:28Z</dcterms:created>
  <dcterms:modified xsi:type="dcterms:W3CDTF">2024-02-21T22:47:34Z</dcterms:modified>
</cp:coreProperties>
</file>